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57" r:id="rId4"/>
    <p:sldId id="273" r:id="rId5"/>
    <p:sldId id="259" r:id="rId6"/>
    <p:sldId id="276" r:id="rId7"/>
    <p:sldId id="266" r:id="rId8"/>
    <p:sldId id="268" r:id="rId9"/>
    <p:sldId id="267" r:id="rId10"/>
    <p:sldId id="269" r:id="rId11"/>
    <p:sldId id="264" r:id="rId12"/>
    <p:sldId id="271" r:id="rId13"/>
    <p:sldId id="263" r:id="rId14"/>
    <p:sldId id="287" r:id="rId15"/>
    <p:sldId id="278" r:id="rId16"/>
    <p:sldId id="281" r:id="rId17"/>
    <p:sldId id="270" r:id="rId18"/>
    <p:sldId id="262" r:id="rId19"/>
    <p:sldId id="285" r:id="rId20"/>
    <p:sldId id="280" r:id="rId21"/>
    <p:sldId id="28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33CC"/>
    <a:srgbClr val="FFFFCC"/>
    <a:srgbClr val="FFFF66"/>
    <a:srgbClr val="060B4E"/>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3" autoAdjust="0"/>
    <p:restoredTop sz="78315" autoAdjust="0"/>
  </p:normalViewPr>
  <p:slideViewPr>
    <p:cSldViewPr>
      <p:cViewPr>
        <p:scale>
          <a:sx n="70" d="100"/>
          <a:sy n="70" d="100"/>
        </p:scale>
        <p:origin x="-870" y="390"/>
      </p:cViewPr>
      <p:guideLst>
        <p:guide orient="horz" pos="2160"/>
        <p:guide pos="2880"/>
      </p:guideLst>
    </p:cSldViewPr>
  </p:slideViewPr>
  <p:notesTextViewPr>
    <p:cViewPr>
      <p:scale>
        <a:sx n="100" d="100"/>
        <a:sy n="100" d="100"/>
      </p:scale>
      <p:origin x="0" y="1404"/>
    </p:cViewPr>
  </p:notesTextViewPr>
  <p:sorterViewPr>
    <p:cViewPr>
      <p:scale>
        <a:sx n="66" d="100"/>
        <a:sy n="66" d="100"/>
      </p:scale>
      <p:origin x="0" y="0"/>
    </p:cViewPr>
  </p:sorterViewPr>
  <p:notesViewPr>
    <p:cSldViewPr>
      <p:cViewPr varScale="1">
        <p:scale>
          <a:sx n="55" d="100"/>
          <a:sy n="55" d="100"/>
        </p:scale>
        <p:origin x="-289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ADEFF0-CD85-4505-A3C5-BC469A665E0D}" type="datetimeFigureOut">
              <a:rPr lang="en-US" smtClean="0"/>
              <a:pPr/>
              <a:t>8/29/2011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3D1DEA-893D-4302-B3C6-86E722FF6E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3D1DEA-893D-4302-B3C6-86E722FF6E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we found was that as early as day 4 after injury, the amplitude of these</a:t>
            </a:r>
            <a:r>
              <a:rPr lang="en-US" baseline="0" dirty="0" smtClean="0"/>
              <a:t> forelimb SEPs increased</a:t>
            </a:r>
          </a:p>
          <a:p>
            <a:r>
              <a:rPr lang="en-US" baseline="0" dirty="0" smtClean="0"/>
              <a:t>And we observed this similar trend for both injury groups</a:t>
            </a:r>
          </a:p>
          <a:p>
            <a:endParaRPr lang="en-US" baseline="0" dirty="0" smtClean="0"/>
          </a:p>
          <a:p>
            <a:r>
              <a:rPr lang="en-US" baseline="0" dirty="0" smtClean="0"/>
              <a:t>And also that this result was sustained for the 4 weeks of our experiment</a:t>
            </a:r>
          </a:p>
          <a:p>
            <a:endParaRPr lang="en-US" baseline="0" dirty="0" smtClean="0"/>
          </a:p>
          <a:p>
            <a:r>
              <a:rPr lang="en-US" baseline="0" dirty="0" smtClean="0"/>
              <a:t>The green line just indicates that the latencies, or the time from stimulation to the first positive peak, remained unchanged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3D1DEA-893D-4302-B3C6-86E722FF6E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these results quantified four our three experimental groups.</a:t>
            </a:r>
          </a:p>
          <a:p>
            <a:r>
              <a:rPr lang="en-US" baseline="0" dirty="0" smtClean="0"/>
              <a:t>Again, the responses for each rat were normalized to the respective baseline SEP for the rat.</a:t>
            </a:r>
          </a:p>
          <a:p>
            <a:r>
              <a:rPr lang="en-US" baseline="0" dirty="0" smtClean="0"/>
              <a:t>As you can see, both the mild 6.25 mm contusion and the moderate 12.5 mm contusion responded very similarly.</a:t>
            </a:r>
          </a:p>
          <a:p>
            <a:r>
              <a:rPr lang="en-US" baseline="0" dirty="0" smtClean="0"/>
              <a:t>Even as soon as day 4 after injury, both groups showed a pronounced significant increase in the response to forelimb stimulation.</a:t>
            </a:r>
          </a:p>
          <a:p>
            <a:endParaRPr lang="en-US" baseline="0" dirty="0" smtClean="0"/>
          </a:p>
          <a:p>
            <a:r>
              <a:rPr lang="en-US" baseline="0" dirty="0" smtClean="0"/>
              <a:t>So what does this tell us?</a:t>
            </a:r>
          </a:p>
          <a:p>
            <a:r>
              <a:rPr lang="en-US" baseline="0" dirty="0" smtClean="0"/>
              <a:t>- One possibility is that the </a:t>
            </a:r>
            <a:r>
              <a:rPr lang="en-US" b="1" baseline="0" dirty="0" smtClean="0"/>
              <a:t>forelimb representation </a:t>
            </a:r>
            <a:r>
              <a:rPr lang="en-US" baseline="0" dirty="0" smtClean="0"/>
              <a:t>in the cortex </a:t>
            </a:r>
            <a:r>
              <a:rPr lang="en-US" b="1" baseline="0" dirty="0" smtClean="0"/>
              <a:t>increases</a:t>
            </a:r>
            <a:r>
              <a:rPr lang="en-US" baseline="0" dirty="0" smtClean="0"/>
              <a:t> after an injury that partially </a:t>
            </a:r>
            <a:r>
              <a:rPr lang="en-US" b="1" baseline="0" dirty="0" err="1" smtClean="0"/>
              <a:t>denervates</a:t>
            </a:r>
            <a:r>
              <a:rPr lang="en-US" baseline="0" dirty="0" smtClean="0"/>
              <a:t> the hindlimb region.</a:t>
            </a:r>
          </a:p>
          <a:p>
            <a:pPr>
              <a:buFontTx/>
              <a:buChar char="-"/>
            </a:pPr>
            <a:r>
              <a:rPr lang="en-US" baseline="0" dirty="0" smtClean="0"/>
              <a:t>It could also be hypothesized that the forelimb region expands following injury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3D1DEA-893D-4302-B3C6-86E722FF6E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So the next question we asked was whether the forelimb region expands into the compromised hindlimb region.</a:t>
            </a:r>
          </a:p>
          <a:p>
            <a:endParaRPr lang="en-US" dirty="0" smtClean="0"/>
          </a:p>
          <a:p>
            <a:r>
              <a:rPr lang="en-US" dirty="0" smtClean="0"/>
              <a:t>To</a:t>
            </a:r>
            <a:r>
              <a:rPr lang="en-US" baseline="0" dirty="0" smtClean="0"/>
              <a:t> test this, we again stimulated the forelimbs as in the previous scenario</a:t>
            </a:r>
          </a:p>
          <a:p>
            <a:endParaRPr lang="en-US" dirty="0" smtClean="0"/>
          </a:p>
          <a:p>
            <a:r>
              <a:rPr lang="en-US" dirty="0" smtClean="0"/>
              <a:t>[click]</a:t>
            </a:r>
            <a:r>
              <a:rPr lang="en-US" baseline="0" dirty="0" smtClean="0"/>
              <a:t> However, if this region was to expand, then we should be able to pick up activity in the adjacent hindlimb region. So using our electrode placed at this region, we recorded the SEPs upon stimulation of the contralateral forelimb.</a:t>
            </a:r>
          </a:p>
          <a:p>
            <a:endParaRPr lang="en-US" dirty="0"/>
          </a:p>
        </p:txBody>
      </p:sp>
      <p:sp>
        <p:nvSpPr>
          <p:cNvPr id="4" name="Slide Number Placeholder 3"/>
          <p:cNvSpPr>
            <a:spLocks noGrp="1"/>
          </p:cNvSpPr>
          <p:nvPr>
            <p:ph type="sldNum" sz="quarter" idx="10"/>
          </p:nvPr>
        </p:nvSpPr>
        <p:spPr/>
        <p:txBody>
          <a:bodyPr/>
          <a:lstStyle/>
          <a:p>
            <a:fld id="{643D1DEA-893D-4302-B3C6-86E722FF6E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a:t>
            </a:r>
            <a:r>
              <a:rPr lang="en-US" baseline="0" dirty="0" smtClean="0"/>
              <a:t> final thing we have looked at was whether there exist intra-hemispheric changes following spinal cord injury</a:t>
            </a:r>
          </a:p>
          <a:p>
            <a:endParaRPr lang="en-US" baseline="0" dirty="0" smtClean="0"/>
          </a:p>
          <a:p>
            <a:r>
              <a:rPr lang="en-US" baseline="0" dirty="0" smtClean="0"/>
              <a:t>So using the same forelimb stimulation paradigm, in which the contralateral forelimb region is activated,</a:t>
            </a:r>
          </a:p>
          <a:p>
            <a:r>
              <a:rPr lang="en-US" baseline="0" dirty="0" smtClean="0"/>
              <a:t>we also analyzed SEP signals from the hemisphere </a:t>
            </a:r>
            <a:r>
              <a:rPr lang="en-US" baseline="0" dirty="0" err="1" smtClean="0"/>
              <a:t>ipsilatateral</a:t>
            </a:r>
            <a:r>
              <a:rPr lang="en-US" baseline="0" dirty="0" smtClean="0"/>
              <a:t> to the stimulated limb.</a:t>
            </a:r>
          </a:p>
          <a:p>
            <a:endParaRPr lang="en-US" baseline="0" dirty="0" smtClean="0"/>
          </a:p>
          <a:p>
            <a:r>
              <a:rPr lang="en-US" baseline="0" dirty="0" smtClean="0"/>
              <a:t>Most </a:t>
            </a:r>
            <a:r>
              <a:rPr lang="en-US" baseline="0" dirty="0" err="1" smtClean="0"/>
              <a:t>surprsingly</a:t>
            </a:r>
            <a:r>
              <a:rPr lang="en-US" baseline="0" dirty="0" smtClean="0"/>
              <a:t>, we found that these ipsilateral signals actually emerged following spinal cord injury, where prior to injury the SEP was either very small or non-existent.</a:t>
            </a:r>
          </a:p>
          <a:p>
            <a:endParaRPr lang="en-US" baseline="0" dirty="0" smtClean="0"/>
          </a:p>
        </p:txBody>
      </p:sp>
      <p:sp>
        <p:nvSpPr>
          <p:cNvPr id="4" name="Slide Number Placeholder 3"/>
          <p:cNvSpPr>
            <a:spLocks noGrp="1"/>
          </p:cNvSpPr>
          <p:nvPr>
            <p:ph type="sldNum" sz="quarter" idx="10"/>
          </p:nvPr>
        </p:nvSpPr>
        <p:spPr/>
        <p:txBody>
          <a:bodyPr/>
          <a:lstStyle/>
          <a:p>
            <a:fld id="{643D1DEA-893D-4302-B3C6-86E722FF6EE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3D1DEA-893D-4302-B3C6-86E722FF6EE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3D1DEA-893D-4302-B3C6-86E722FF6EE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3D1DEA-893D-4302-B3C6-86E722FF6EE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thing we did was stimulate the forelimbs after spinal cord injury.</a:t>
            </a:r>
          </a:p>
          <a:p>
            <a:r>
              <a:rPr lang="en-US" baseline="0" dirty="0" smtClean="0"/>
              <a:t>Now unlike the hindlimb pathways that pass through the site of injury, the sensory pathways of the forelimbs innervate the spinal cord rostral to the site of injury at T8 and are thus completely spared.</a:t>
            </a:r>
          </a:p>
          <a:p>
            <a:r>
              <a:rPr lang="en-US" baseline="0" dirty="0" smtClean="0"/>
              <a:t>Again, the signals travel to the contralateral cortex and we recorded the activity from the electrode positioned at the forelimb region of the cortex.</a:t>
            </a:r>
          </a:p>
          <a:p>
            <a:endParaRPr lang="en-US" baseline="0" dirty="0" smtClean="0"/>
          </a:p>
        </p:txBody>
      </p:sp>
      <p:sp>
        <p:nvSpPr>
          <p:cNvPr id="4" name="Slide Number Placeholder 3"/>
          <p:cNvSpPr>
            <a:spLocks noGrp="1"/>
          </p:cNvSpPr>
          <p:nvPr>
            <p:ph type="sldNum" sz="quarter" idx="10"/>
          </p:nvPr>
        </p:nvSpPr>
        <p:spPr/>
        <p:txBody>
          <a:bodyPr/>
          <a:lstStyle/>
          <a:p>
            <a:fld id="{643D1DEA-893D-4302-B3C6-86E722FF6EE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3D1DEA-893D-4302-B3C6-86E722FF6EEA}"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3D1DEA-893D-4302-B3C6-86E722FF6EE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just a littl</a:t>
            </a:r>
            <a:r>
              <a:rPr lang="en-US" baseline="0" dirty="0" smtClean="0"/>
              <a:t>e background on spinal cord injury</a:t>
            </a:r>
          </a:p>
          <a:p>
            <a:r>
              <a:rPr lang="en-US" baseline="0" dirty="0" smtClean="0"/>
              <a:t>SCI causes a loss of electrical signal conduction through the site of injury</a:t>
            </a:r>
          </a:p>
          <a:p>
            <a:r>
              <a:rPr lang="en-US" baseline="0" dirty="0" smtClean="0"/>
              <a:t>And this happens due to a number of reason</a:t>
            </a:r>
          </a:p>
          <a:p>
            <a:pPr>
              <a:buFontTx/>
              <a:buChar char="-"/>
            </a:pPr>
            <a:r>
              <a:rPr lang="en-US" baseline="0" dirty="0" smtClean="0"/>
              <a:t>disruption of the neural pathways themselves</a:t>
            </a:r>
          </a:p>
          <a:p>
            <a:pPr>
              <a:buFontTx/>
              <a:buChar char="-"/>
            </a:pPr>
            <a:r>
              <a:rPr lang="en-US" baseline="0" dirty="0" smtClean="0"/>
              <a:t>damage to the insulating myelin around the axons</a:t>
            </a:r>
          </a:p>
          <a:p>
            <a:pPr>
              <a:buFontTx/>
              <a:buChar char="-"/>
            </a:pPr>
            <a:r>
              <a:rPr lang="en-US" baseline="0" dirty="0" smtClean="0"/>
              <a:t>and the formation of a cavity or a cyst at the site of injury</a:t>
            </a:r>
          </a:p>
          <a:p>
            <a:pPr>
              <a:buFontTx/>
              <a:buChar char="-"/>
            </a:pPr>
            <a:endParaRPr lang="en-US" baseline="0" dirty="0" smtClean="0"/>
          </a:p>
          <a:p>
            <a:pPr>
              <a:buFontTx/>
              <a:buNone/>
            </a:pPr>
            <a:r>
              <a:rPr lang="en-US" baseline="0" dirty="0" smtClean="0"/>
              <a:t>After the initial injury, secondary mechanisms of injury kick in that further damage the spinal cord </a:t>
            </a:r>
          </a:p>
          <a:p>
            <a:pPr>
              <a:buFontTx/>
              <a:buChar char="-"/>
            </a:pPr>
            <a:r>
              <a:rPr lang="en-US" baseline="0" dirty="0" smtClean="0"/>
              <a:t>you have the migration of glial cells to the injury and then the formation of this glial scar that prevents any regenerating axons from </a:t>
            </a:r>
            <a:r>
              <a:rPr lang="en-US" baseline="0" dirty="0" err="1" smtClean="0"/>
              <a:t>regrowing</a:t>
            </a:r>
            <a:r>
              <a:rPr lang="en-US" baseline="0" dirty="0" smtClean="0"/>
              <a:t> across the lesion site to repair injury</a:t>
            </a:r>
          </a:p>
          <a:p>
            <a:pPr>
              <a:buFontTx/>
              <a:buChar char="-"/>
            </a:pPr>
            <a:endParaRPr lang="en-US" baseline="0" dirty="0" smtClean="0"/>
          </a:p>
          <a:p>
            <a:pPr>
              <a:buFontTx/>
              <a:buNone/>
            </a:pPr>
            <a:r>
              <a:rPr lang="en-US" baseline="0" dirty="0" smtClean="0"/>
              <a:t>And finally, complete transections are rare in humans</a:t>
            </a:r>
          </a:p>
          <a:p>
            <a:pPr>
              <a:buFontTx/>
              <a:buChar char="-"/>
            </a:pPr>
            <a:r>
              <a:rPr lang="en-US" baseline="0" dirty="0" smtClean="0"/>
              <a:t>there remain a number of anatomically intact axons that span the site but that are functional compromised due to demyelination or scaring. </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643D1DEA-893D-4302-B3C6-86E722FF6E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it is now recog</a:t>
            </a:r>
            <a:r>
              <a:rPr lang="en-US" baseline="0" dirty="0" smtClean="0"/>
              <a:t>nized that the CNS is capable of significant functional reorganization in order to adapt to things like trauma, and this kind of what encompasses the idea of CNS plasticity</a:t>
            </a:r>
          </a:p>
          <a:p>
            <a:endParaRPr lang="en-US" baseline="0" dirty="0" smtClean="0"/>
          </a:p>
          <a:p>
            <a:r>
              <a:rPr lang="en-US" baseline="0" dirty="0" smtClean="0"/>
              <a:t>Plasticity has been described in many ways, a few of these being</a:t>
            </a:r>
          </a:p>
          <a:p>
            <a:r>
              <a:rPr lang="en-US" baseline="0" dirty="0" smtClean="0"/>
              <a:t>…</a:t>
            </a:r>
          </a:p>
          <a:p>
            <a:endParaRPr lang="en-US" baseline="0" dirty="0" smtClean="0"/>
          </a:p>
          <a:p>
            <a:endParaRPr lang="en-US" baseline="0" dirty="0" smtClean="0"/>
          </a:p>
          <a:p>
            <a:endParaRPr lang="en-US" dirty="0" smtClean="0"/>
          </a:p>
          <a:p>
            <a:r>
              <a:rPr lang="en-US" dirty="0" smtClean="0"/>
              <a:t>Astrocytes</a:t>
            </a:r>
            <a:r>
              <a:rPr lang="en-US" baseline="0" dirty="0" smtClean="0"/>
              <a:t> begin to express markers, like </a:t>
            </a:r>
            <a:r>
              <a:rPr lang="en-US" baseline="0" dirty="0" err="1" smtClean="0"/>
              <a:t>nestin</a:t>
            </a:r>
            <a:r>
              <a:rPr lang="en-US" baseline="0" dirty="0" smtClean="0"/>
              <a:t>, characteristic of NPCs after injury</a:t>
            </a:r>
          </a:p>
          <a:p>
            <a:endParaRPr lang="en-US" dirty="0"/>
          </a:p>
        </p:txBody>
      </p:sp>
      <p:sp>
        <p:nvSpPr>
          <p:cNvPr id="4" name="Slide Number Placeholder 3"/>
          <p:cNvSpPr>
            <a:spLocks noGrp="1"/>
          </p:cNvSpPr>
          <p:nvPr>
            <p:ph type="sldNum" sz="quarter" idx="10"/>
          </p:nvPr>
        </p:nvSpPr>
        <p:spPr/>
        <p:txBody>
          <a:bodyPr/>
          <a:lstStyle/>
          <a:p>
            <a:fld id="{643D1DEA-893D-4302-B3C6-86E722FF6E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43D1DEA-893D-4302-B3C6-86E722FF6E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32943" indent="-232943"/>
            <a:r>
              <a:rPr lang="en-US" baseline="0" dirty="0" smtClean="0"/>
              <a:t>Our experimental design consisted of three experimental groups.</a:t>
            </a:r>
          </a:p>
          <a:p>
            <a:pPr marL="232943" indent="-232943"/>
            <a:r>
              <a:rPr lang="en-US" baseline="0" dirty="0" smtClean="0"/>
              <a:t>A 6.25 mm contusion injury, which represents a mild SCI</a:t>
            </a:r>
          </a:p>
          <a:p>
            <a:pPr marL="232943" indent="-232943"/>
            <a:r>
              <a:rPr lang="en-US" baseline="0" dirty="0" smtClean="0"/>
              <a:t>A 12.5 mm contusion injury group, representing a moderate SCI</a:t>
            </a:r>
          </a:p>
          <a:p>
            <a:pPr marL="232943" indent="-232943"/>
            <a:r>
              <a:rPr lang="en-US" baseline="0" dirty="0" smtClean="0"/>
              <a:t>and a Laminectomy control group for </a:t>
            </a:r>
            <a:r>
              <a:rPr lang="en-US" dirty="0" smtClean="0"/>
              <a:t>the lamina at T8 is removed to expose the dorsal surface of the spinal cord underneath, without opening the dura mater. </a:t>
            </a:r>
            <a:endParaRPr lang="en-US" baseline="0" dirty="0" smtClean="0"/>
          </a:p>
          <a:p>
            <a:pPr marL="232943" indent="-232943"/>
            <a:endParaRPr lang="en-US" baseline="0" dirty="0" smtClean="0"/>
          </a:p>
          <a:p>
            <a:pPr marL="232943" indent="-232943"/>
            <a:r>
              <a:rPr lang="en-US" baseline="0" dirty="0" smtClean="0"/>
              <a:t>We </a:t>
            </a:r>
            <a:r>
              <a:rPr lang="en-US" baseline="0" dirty="0" smtClean="0"/>
              <a:t>implanted a head-stage into each rat </a:t>
            </a:r>
            <a:r>
              <a:rPr lang="en-US" baseline="0" dirty="0" smtClean="0"/>
              <a:t>such with screw electrodes placed at the coordinates corresponding to the forelimb and hindlimb regions of the primary somatosensory cortex. </a:t>
            </a:r>
          </a:p>
          <a:p>
            <a:endParaRPr lang="en-US" dirty="0" smtClean="0"/>
          </a:p>
          <a:p>
            <a:r>
              <a:rPr lang="en-US" dirty="0" smtClean="0"/>
              <a:t>So the two lateral electrodes are</a:t>
            </a:r>
            <a:r>
              <a:rPr lang="en-US" baseline="0" dirty="0" smtClean="0"/>
              <a:t> placed at the forelimb regions</a:t>
            </a:r>
          </a:p>
          <a:p>
            <a:r>
              <a:rPr lang="en-US" baseline="0" dirty="0" smtClean="0"/>
              <a:t>and the two medial electrodes are at hindlimb regions</a:t>
            </a:r>
          </a:p>
          <a:p>
            <a:endParaRPr lang="en-US" baseline="0" dirty="0" smtClean="0"/>
          </a:p>
          <a:p>
            <a:r>
              <a:rPr lang="en-US" baseline="0" dirty="0" smtClean="0"/>
              <a:t>So our setup begins with a pulse generator that is sent to a shift register to sequentially stimulate each of the four limbs one at a time.</a:t>
            </a:r>
          </a:p>
          <a:p>
            <a:r>
              <a:rPr lang="en-US" baseline="0" dirty="0" smtClean="0"/>
              <a:t>Then SEPs are recorded </a:t>
            </a:r>
            <a:r>
              <a:rPr lang="en-US" baseline="0" dirty="0" err="1" smtClean="0"/>
              <a:t>simulataneously</a:t>
            </a:r>
            <a:r>
              <a:rPr lang="en-US" baseline="0" dirty="0" smtClean="0"/>
              <a:t> from each of the cortical electrodes, sent to a preamplifier and a multiplexer to separate the four channels, the signals are sampled at 5 kHz and stored for data analysis</a:t>
            </a:r>
          </a:p>
          <a:p>
            <a:endParaRPr lang="en-US" baseline="0" dirty="0" smtClean="0"/>
          </a:p>
          <a:p>
            <a:pPr marL="232943" indent="-232943"/>
            <a:endParaRPr lang="en-US" baseline="0" dirty="0" smtClean="0"/>
          </a:p>
          <a:p>
            <a:pPr marL="232943" indent="-232943"/>
            <a:endParaRPr lang="en-US" baseline="0" dirty="0" smtClean="0"/>
          </a:p>
          <a:p>
            <a:pPr marL="232943" indent="-232943"/>
            <a:r>
              <a:rPr lang="en-US" dirty="0" smtClean="0"/>
              <a:t>Why</a:t>
            </a:r>
            <a:r>
              <a:rPr lang="en-US" baseline="0" dirty="0" smtClean="0"/>
              <a:t> T8? T8 is thicker than surrounding regions of the rat spinal cord</a:t>
            </a:r>
          </a:p>
          <a:p>
            <a:pPr marL="232943" indent="-232943"/>
            <a:r>
              <a:rPr lang="en-US" baseline="0" dirty="0" smtClean="0"/>
              <a:t>Tibial nerves innervate at Lumbar regions; Forelimb innervation is well above this region</a:t>
            </a:r>
          </a:p>
          <a:p>
            <a:pPr marL="232943" indent="-232943"/>
            <a:endParaRPr lang="en-US" dirty="0" smtClean="0"/>
          </a:p>
          <a:p>
            <a:pPr marL="232943" indent="-232943"/>
            <a:endParaRPr lang="en-US" dirty="0" smtClean="0"/>
          </a:p>
          <a:p>
            <a:pPr marL="232943" indent="-232943"/>
            <a:r>
              <a:rPr lang="en-US" dirty="0" smtClean="0"/>
              <a:t>9.7</a:t>
            </a:r>
          </a:p>
          <a:p>
            <a:pPr marL="232943" indent="-232943"/>
            <a:r>
              <a:rPr lang="en-US" dirty="0" smtClean="0"/>
              <a:t>.1</a:t>
            </a:r>
          </a:p>
          <a:p>
            <a:pPr marL="232943" indent="-232943"/>
            <a:r>
              <a:rPr lang="en-US" dirty="0" smtClean="0"/>
              <a:t>1.6</a:t>
            </a:r>
          </a:p>
          <a:p>
            <a:pPr marL="232943" indent="-232943"/>
            <a:endParaRPr lang="en-US" dirty="0"/>
          </a:p>
        </p:txBody>
      </p:sp>
      <p:sp>
        <p:nvSpPr>
          <p:cNvPr id="4" name="Slide Number Placeholder 3"/>
          <p:cNvSpPr>
            <a:spLocks noGrp="1"/>
          </p:cNvSpPr>
          <p:nvPr>
            <p:ph type="sldNum" sz="quarter" idx="10"/>
          </p:nvPr>
        </p:nvSpPr>
        <p:spPr/>
        <p:txBody>
          <a:bodyPr/>
          <a:lstStyle/>
          <a:p>
            <a:fld id="{643D1DEA-893D-4302-B3C6-86E722FF6E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r>
              <a:rPr lang="en-US" dirty="0" smtClean="0"/>
              <a:t>First</a:t>
            </a:r>
            <a:r>
              <a:rPr lang="en-US" baseline="0" dirty="0" smtClean="0"/>
              <a:t> we implanted a head-stage into each rat such that screw electrodes made light contact with the cortex. The electrodes were implanted at the four regions of the cortex that correspond to the sensorimotor region for the four limbs</a:t>
            </a:r>
          </a:p>
          <a:p>
            <a:pPr marL="232943" indent="-232943"/>
            <a:endParaRPr lang="en-US" baseline="0" dirty="0" smtClean="0"/>
          </a:p>
          <a:p>
            <a:pPr marL="232943" indent="-232943"/>
            <a:endParaRPr lang="en-US" baseline="0" dirty="0" smtClean="0"/>
          </a:p>
          <a:p>
            <a:pPr marL="232943" indent="-232943">
              <a:buAutoNum type="arabicPeriod"/>
            </a:pPr>
            <a:endParaRPr lang="en-US" dirty="0" smtClean="0"/>
          </a:p>
          <a:p>
            <a:pPr marL="232943" indent="-232943"/>
            <a:endParaRPr lang="en-US" dirty="0" smtClean="0"/>
          </a:p>
          <a:p>
            <a:pPr marL="232943" indent="-232943"/>
            <a:r>
              <a:rPr lang="en-US" dirty="0" smtClean="0"/>
              <a:t>9.7</a:t>
            </a:r>
          </a:p>
          <a:p>
            <a:pPr marL="232943" indent="-232943"/>
            <a:r>
              <a:rPr lang="en-US" dirty="0" smtClean="0"/>
              <a:t>.1</a:t>
            </a:r>
          </a:p>
          <a:p>
            <a:pPr marL="232943" indent="-232943"/>
            <a:r>
              <a:rPr lang="en-US" dirty="0" smtClean="0"/>
              <a:t>1.6</a:t>
            </a:r>
          </a:p>
          <a:p>
            <a:pPr marL="232943" indent="-232943"/>
            <a:endParaRPr lang="en-US" dirty="0"/>
          </a:p>
        </p:txBody>
      </p:sp>
      <p:sp>
        <p:nvSpPr>
          <p:cNvPr id="4" name="Slide Number Placeholder 3"/>
          <p:cNvSpPr>
            <a:spLocks noGrp="1"/>
          </p:cNvSpPr>
          <p:nvPr>
            <p:ph type="sldNum" sz="quarter" idx="10"/>
          </p:nvPr>
        </p:nvSpPr>
        <p:spPr/>
        <p:txBody>
          <a:bodyPr/>
          <a:lstStyle/>
          <a:p>
            <a:fld id="{643D1DEA-893D-4302-B3C6-86E722FF6E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first thing we did was stimulate the hindlimb</a:t>
            </a:r>
          </a:p>
          <a:p>
            <a:r>
              <a:rPr lang="en-US" dirty="0" smtClean="0"/>
              <a:t>This causes</a:t>
            </a:r>
            <a:r>
              <a:rPr lang="en-US" baseline="0" dirty="0" smtClean="0"/>
              <a:t> activation of the sensory pathways originating in the hindlimb region, which pass through the site of injury on the way to the brain</a:t>
            </a:r>
          </a:p>
          <a:p>
            <a:r>
              <a:rPr lang="en-US" baseline="0" dirty="0" smtClean="0"/>
              <a:t>The signal arrives as the contralateral sensorimotor cortex corresponding to that hindlimb and activates this region.</a:t>
            </a:r>
          </a:p>
          <a:p>
            <a:r>
              <a:rPr lang="en-US" baseline="0" dirty="0" smtClean="0"/>
              <a:t>Our implanted electrode picks up this signal in the form of the SEP</a:t>
            </a:r>
            <a:endParaRPr lang="en-US" dirty="0"/>
          </a:p>
        </p:txBody>
      </p:sp>
      <p:sp>
        <p:nvSpPr>
          <p:cNvPr id="4" name="Slide Number Placeholder 3"/>
          <p:cNvSpPr>
            <a:spLocks noGrp="1"/>
          </p:cNvSpPr>
          <p:nvPr>
            <p:ph type="sldNum" sz="quarter" idx="10"/>
          </p:nvPr>
        </p:nvSpPr>
        <p:spPr/>
        <p:txBody>
          <a:bodyPr/>
          <a:lstStyle/>
          <a:p>
            <a:fld id="{643D1DEA-893D-4302-B3C6-86E722FF6E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So this just</a:t>
            </a:r>
            <a:r>
              <a:rPr lang="en-US" baseline="0" dirty="0" smtClean="0"/>
              <a:t> shows representative results </a:t>
            </a:r>
            <a:r>
              <a:rPr lang="en-US" baseline="0" dirty="0" smtClean="0"/>
              <a:t>of SEPs recorded upon stimulation of the hindlimbs.</a:t>
            </a:r>
          </a:p>
          <a:p>
            <a:r>
              <a:rPr lang="en-US" dirty="0" smtClean="0"/>
              <a:t>… </a:t>
            </a:r>
            <a:r>
              <a:rPr lang="en-US" dirty="0" smtClean="0"/>
              <a:t>click</a:t>
            </a:r>
          </a:p>
          <a:p>
            <a:r>
              <a:rPr lang="en-US" dirty="0" smtClean="0"/>
              <a:t>Prior</a:t>
            </a:r>
            <a:r>
              <a:rPr lang="en-US" baseline="0" dirty="0" smtClean="0"/>
              <a:t> to injury, baseline recordings are taken for each limb and these serve as an internal reference point for each individual rat</a:t>
            </a:r>
            <a:endParaRPr lang="en-US" dirty="0" smtClean="0"/>
          </a:p>
          <a:p>
            <a:r>
              <a:rPr lang="en-US" dirty="0" smtClean="0"/>
              <a:t>You’ll notice at day </a:t>
            </a:r>
            <a:r>
              <a:rPr lang="en-US" baseline="0" dirty="0" smtClean="0"/>
              <a:t>after injury, the SEPs are nearly abolished, which is expected due to the injury to the somatosensory pathways between the point of stimulation in hindlimbs and the cortex. </a:t>
            </a:r>
          </a:p>
          <a:p>
            <a:r>
              <a:rPr lang="en-US" baseline="0" dirty="0" smtClean="0"/>
              <a:t>Then in the weeks following SCI, there is a partial recovery</a:t>
            </a:r>
            <a:endParaRPr lang="en-US" dirty="0" smtClean="0"/>
          </a:p>
          <a:p>
            <a:endParaRPr lang="en-US" dirty="0" smtClean="0"/>
          </a:p>
          <a:p>
            <a:r>
              <a:rPr lang="en-US" dirty="0" smtClean="0"/>
              <a:t>Here</a:t>
            </a:r>
            <a:r>
              <a:rPr lang="en-US" baseline="0" dirty="0" smtClean="0"/>
              <a:t> </a:t>
            </a:r>
            <a:r>
              <a:rPr lang="en-US" dirty="0" smtClean="0"/>
              <a:t>are just those</a:t>
            </a:r>
            <a:r>
              <a:rPr lang="en-US" baseline="0" dirty="0" smtClean="0"/>
              <a:t> results </a:t>
            </a:r>
            <a:r>
              <a:rPr lang="en-US" b="1" baseline="0" dirty="0" smtClean="0"/>
              <a:t>quantified</a:t>
            </a:r>
            <a:r>
              <a:rPr lang="en-US" baseline="0" dirty="0" smtClean="0"/>
              <a:t> for the three experimental groups. You can see the </a:t>
            </a:r>
            <a:r>
              <a:rPr lang="en-US" b="1" baseline="0" dirty="0" smtClean="0"/>
              <a:t>scenario</a:t>
            </a:r>
            <a:r>
              <a:rPr lang="en-US" baseline="0" dirty="0" smtClean="0"/>
              <a:t> again here on the right, where the hindlimb is stimulated to activate sensory pathways that travel through the site of injury to the hindlimb S1 cortex.</a:t>
            </a:r>
          </a:p>
          <a:p>
            <a:endParaRPr lang="en-US" baseline="0" dirty="0" smtClean="0"/>
          </a:p>
          <a:p>
            <a:r>
              <a:rPr lang="en-US" baseline="0" dirty="0" smtClean="0"/>
              <a:t>So let me just walk you through how the data is presented here…</a:t>
            </a:r>
          </a:p>
          <a:p>
            <a:r>
              <a:rPr lang="en-US" baseline="0" dirty="0" smtClean="0"/>
              <a:t>For each individual rat, each of the SEPs after injury was </a:t>
            </a:r>
            <a:r>
              <a:rPr lang="en-US" b="1" baseline="0" dirty="0" smtClean="0"/>
              <a:t>normalized</a:t>
            </a:r>
            <a:r>
              <a:rPr lang="en-US" baseline="0" dirty="0" smtClean="0"/>
              <a:t> to that rat’s respective baseline SEP, which was taken prior to injury. So the results are always presented as a </a:t>
            </a:r>
            <a:r>
              <a:rPr lang="en-US" b="1" baseline="0" dirty="0" smtClean="0"/>
              <a:t>percent of baseline</a:t>
            </a:r>
            <a:r>
              <a:rPr lang="en-US" baseline="0" dirty="0" smtClean="0"/>
              <a:t>. </a:t>
            </a:r>
          </a:p>
          <a:p>
            <a:r>
              <a:rPr lang="en-US" baseline="0" dirty="0" smtClean="0"/>
              <a:t>The values here are the means of each group on each day post-injury.</a:t>
            </a:r>
          </a:p>
          <a:p>
            <a:endParaRPr lang="en-US" baseline="0" dirty="0" smtClean="0"/>
          </a:p>
          <a:p>
            <a:r>
              <a:rPr lang="en-US" baseline="0" dirty="0" smtClean="0"/>
              <a:t>So if we take a look first at the control laminectomy group, you’ll notice that the SEP amplitude does not decrease.</a:t>
            </a:r>
          </a:p>
          <a:p>
            <a:r>
              <a:rPr lang="en-US" baseline="0" dirty="0" smtClean="0"/>
              <a:t>However, for the two experimental groups receiving contusion injuries, the SEP amplitude decreases, and this grades with the severity of the injury, so the more severe injury shown in dark blue exhibited a more pronounced reduction in amplitude</a:t>
            </a:r>
          </a:p>
        </p:txBody>
      </p:sp>
      <p:sp>
        <p:nvSpPr>
          <p:cNvPr id="4" name="Slide Number Placeholder 3"/>
          <p:cNvSpPr>
            <a:spLocks noGrp="1"/>
          </p:cNvSpPr>
          <p:nvPr>
            <p:ph type="sldNum" sz="quarter" idx="10"/>
          </p:nvPr>
        </p:nvSpPr>
        <p:spPr/>
        <p:txBody>
          <a:bodyPr/>
          <a:lstStyle/>
          <a:p>
            <a:fld id="{643D1DEA-893D-4302-B3C6-86E722FF6E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thing we did was stimulate the forelimbs after spinal cord injury.</a:t>
            </a:r>
          </a:p>
          <a:p>
            <a:r>
              <a:rPr lang="en-US" baseline="0" dirty="0" smtClean="0"/>
              <a:t>Now unlike the hindlimb pathways that pass through the site of injury, the sensory pathways of the forelimbs innervate the spinal cord rostral to the site of injury at T8 and are thus completely spared.</a:t>
            </a:r>
          </a:p>
          <a:p>
            <a:r>
              <a:rPr lang="en-US" baseline="0" dirty="0" smtClean="0"/>
              <a:t>Again, the signals travel to the contralateral cortex and we recorded the activity from the electrode positioned at the forelimb region of the cortex</a:t>
            </a:r>
            <a:r>
              <a:rPr lang="en-US" baseline="0" dirty="0" smtClean="0"/>
              <a:t>.</a:t>
            </a:r>
          </a:p>
          <a:p>
            <a:r>
              <a:rPr lang="en-US" baseline="0" dirty="0" smtClean="0"/>
              <a:t>So when we stimulated the hindlimb, we recorded from [this] electrode, but if you remember, the lateral electrodes are positioned at the forelimb somatosensory cortex so now we’re recording from this electrode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3D1DEA-893D-4302-B3C6-86E722FF6E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D813DE-DBC9-474A-A7AE-1DB9066BF395}" type="datetimeFigureOut">
              <a:rPr lang="en-US" smtClean="0"/>
              <a:pPr/>
              <a:t>8/29/2011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813DE-DBC9-474A-A7AE-1DB9066BF395}" type="datetimeFigureOut">
              <a:rPr lang="en-US" smtClean="0"/>
              <a:pPr/>
              <a:t>8/29/2011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813DE-DBC9-474A-A7AE-1DB9066BF395}" type="datetimeFigureOut">
              <a:rPr lang="en-US" smtClean="0"/>
              <a:pPr/>
              <a:t>8/29/2011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813DE-DBC9-474A-A7AE-1DB9066BF395}" type="datetimeFigureOut">
              <a:rPr lang="en-US" smtClean="0"/>
              <a:pPr/>
              <a:t>8/29/2011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D813DE-DBC9-474A-A7AE-1DB9066BF395}" type="datetimeFigureOut">
              <a:rPr lang="en-US" smtClean="0"/>
              <a:pPr/>
              <a:t>8/29/2011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D813DE-DBC9-474A-A7AE-1DB9066BF395}" type="datetimeFigureOut">
              <a:rPr lang="en-US" smtClean="0"/>
              <a:pPr/>
              <a:t>8/29/2011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D813DE-DBC9-474A-A7AE-1DB9066BF395}" type="datetimeFigureOut">
              <a:rPr lang="en-US" smtClean="0"/>
              <a:pPr/>
              <a:t>8/29/2011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D813DE-DBC9-474A-A7AE-1DB9066BF395}" type="datetimeFigureOut">
              <a:rPr lang="en-US" smtClean="0"/>
              <a:pPr/>
              <a:t>8/29/2011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813DE-DBC9-474A-A7AE-1DB9066BF395}" type="datetimeFigureOut">
              <a:rPr lang="en-US" smtClean="0"/>
              <a:pPr/>
              <a:t>8/29/2011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813DE-DBC9-474A-A7AE-1DB9066BF395}" type="datetimeFigureOut">
              <a:rPr lang="en-US" smtClean="0"/>
              <a:pPr/>
              <a:t>8/29/2011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813DE-DBC9-474A-A7AE-1DB9066BF395}" type="datetimeFigureOut">
              <a:rPr lang="en-US" smtClean="0"/>
              <a:pPr/>
              <a:t>8/29/2011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20E9-0268-4E9D-B287-1907B24C09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rgbClr val="0A128C"/>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813DE-DBC9-474A-A7AE-1DB9066BF395}" type="datetimeFigureOut">
              <a:rPr lang="en-US" smtClean="0"/>
              <a:pPr/>
              <a:t>8/29/2011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020E9-0268-4E9D-B287-1907B24C09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tiff"/></Relationships>
</file>

<file path=ppt/slides/_rels/slide13.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faith@iee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060B4E"/>
            </a:gs>
            <a:gs pos="17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Autofit/>
          </a:bodyPr>
          <a:lstStyle/>
          <a:p>
            <a:r>
              <a:rPr lang="en-US" sz="3600" dirty="0">
                <a:solidFill>
                  <a:schemeClr val="bg1">
                    <a:lumMod val="85000"/>
                  </a:schemeClr>
                </a:solidFill>
                <a:latin typeface="Adobe Garamond Pro Bold" pitchFamily="18" charset="0"/>
              </a:rPr>
              <a:t>Plasticity Associated Changes in Cortical Somatosensory Evoked Potentials Following Spinal Cord Injury in Rats</a:t>
            </a:r>
          </a:p>
        </p:txBody>
      </p:sp>
      <p:sp>
        <p:nvSpPr>
          <p:cNvPr id="3" name="Subtitle 2"/>
          <p:cNvSpPr>
            <a:spLocks noGrp="1"/>
          </p:cNvSpPr>
          <p:nvPr>
            <p:ph type="subTitle" idx="1"/>
          </p:nvPr>
        </p:nvSpPr>
        <p:spPr>
          <a:xfrm>
            <a:off x="1371600" y="4191000"/>
            <a:ext cx="6400800" cy="2438400"/>
          </a:xfrm>
        </p:spPr>
        <p:txBody>
          <a:bodyPr>
            <a:normAutofit fontScale="70000" lnSpcReduction="20000"/>
          </a:bodyPr>
          <a:lstStyle/>
          <a:p>
            <a:pPr>
              <a:spcBef>
                <a:spcPts val="1800"/>
              </a:spcBef>
            </a:pPr>
            <a:r>
              <a:rPr lang="en-US" sz="3400" b="1" dirty="0" smtClean="0">
                <a:solidFill>
                  <a:schemeClr val="bg1"/>
                </a:solidFill>
                <a:latin typeface="+mj-lt"/>
                <a:cs typeface="Arial" pitchFamily="34" charset="0"/>
              </a:rPr>
              <a:t>Faith A. Bazley</a:t>
            </a:r>
          </a:p>
          <a:p>
            <a:r>
              <a:rPr lang="en-US" sz="3400" dirty="0" smtClean="0">
                <a:solidFill>
                  <a:schemeClr val="bg1"/>
                </a:solidFill>
                <a:latin typeface="+mj-lt"/>
                <a:cs typeface="Arial" pitchFamily="34" charset="0"/>
              </a:rPr>
              <a:t>Angelo H. All</a:t>
            </a:r>
          </a:p>
          <a:p>
            <a:r>
              <a:rPr lang="en-US" sz="3400" dirty="0" err="1" smtClean="0">
                <a:solidFill>
                  <a:schemeClr val="bg1"/>
                </a:solidFill>
                <a:latin typeface="+mj-lt"/>
                <a:cs typeface="Arial" pitchFamily="34" charset="0"/>
              </a:rPr>
              <a:t>Nitish</a:t>
            </a:r>
            <a:r>
              <a:rPr lang="en-US" sz="3400" dirty="0" smtClean="0">
                <a:solidFill>
                  <a:schemeClr val="bg1"/>
                </a:solidFill>
                <a:latin typeface="+mj-lt"/>
                <a:cs typeface="Arial" pitchFamily="34" charset="0"/>
              </a:rPr>
              <a:t> V. </a:t>
            </a:r>
            <a:r>
              <a:rPr lang="en-US" sz="3400" dirty="0" err="1" smtClean="0">
                <a:solidFill>
                  <a:schemeClr val="bg1"/>
                </a:solidFill>
                <a:latin typeface="+mj-lt"/>
                <a:cs typeface="Arial" pitchFamily="34" charset="0"/>
              </a:rPr>
              <a:t>Thakor</a:t>
            </a:r>
            <a:endParaRPr lang="en-US" sz="3400" dirty="0" smtClean="0">
              <a:solidFill>
                <a:schemeClr val="bg1"/>
              </a:solidFill>
              <a:latin typeface="+mj-lt"/>
              <a:cs typeface="Arial" pitchFamily="34" charset="0"/>
            </a:endParaRPr>
          </a:p>
          <a:p>
            <a:r>
              <a:rPr lang="en-US" sz="3400" dirty="0" smtClean="0">
                <a:solidFill>
                  <a:schemeClr val="bg1"/>
                </a:solidFill>
                <a:latin typeface="+mj-lt"/>
                <a:cs typeface="Arial" pitchFamily="34" charset="0"/>
              </a:rPr>
              <a:t>Anil </a:t>
            </a:r>
            <a:r>
              <a:rPr lang="en-US" sz="3400" dirty="0" err="1" smtClean="0">
                <a:solidFill>
                  <a:schemeClr val="bg1"/>
                </a:solidFill>
                <a:latin typeface="+mj-lt"/>
                <a:cs typeface="Arial" pitchFamily="34" charset="0"/>
              </a:rPr>
              <a:t>Maybhate</a:t>
            </a:r>
            <a:endParaRPr lang="en-US" sz="3400" dirty="0" smtClean="0">
              <a:solidFill>
                <a:schemeClr val="bg1"/>
              </a:solidFill>
              <a:latin typeface="+mj-lt"/>
              <a:cs typeface="Arial" pitchFamily="34" charset="0"/>
            </a:endParaRPr>
          </a:p>
          <a:p>
            <a:endParaRPr lang="en-US" dirty="0" smtClean="0">
              <a:solidFill>
                <a:schemeClr val="bg1">
                  <a:lumMod val="65000"/>
                </a:schemeClr>
              </a:solidFill>
              <a:latin typeface="+mj-lt"/>
              <a:cs typeface="Arial" pitchFamily="34" charset="0"/>
            </a:endParaRPr>
          </a:p>
          <a:p>
            <a:r>
              <a:rPr lang="en-US" sz="2900" dirty="0" smtClean="0">
                <a:solidFill>
                  <a:schemeClr val="bg1">
                    <a:lumMod val="50000"/>
                  </a:schemeClr>
                </a:solidFill>
                <a:latin typeface="+mj-lt"/>
                <a:cs typeface="Arial" pitchFamily="34" charset="0"/>
              </a:rPr>
              <a:t>Department of Biomedical Engineering</a:t>
            </a:r>
          </a:p>
          <a:p>
            <a:r>
              <a:rPr lang="en-US" sz="2900" dirty="0" smtClean="0">
                <a:solidFill>
                  <a:schemeClr val="bg1">
                    <a:lumMod val="50000"/>
                  </a:schemeClr>
                </a:solidFill>
                <a:latin typeface="+mj-lt"/>
                <a:cs typeface="Arial" pitchFamily="34" charset="0"/>
              </a:rPr>
              <a:t>The Johns Hopkins University</a:t>
            </a:r>
          </a:p>
          <a:p>
            <a:endParaRPr lang="en-US" dirty="0">
              <a:solidFill>
                <a:schemeClr val="bg1">
                  <a:lumMod val="65000"/>
                </a:schemeClr>
              </a:solidFill>
              <a:latin typeface="+mj-lt"/>
              <a:cs typeface="Arial" pitchFamily="34" charset="0"/>
            </a:endParaRPr>
          </a:p>
        </p:txBody>
      </p:sp>
      <p:pic>
        <p:nvPicPr>
          <p:cNvPr id="1026" name="Picture 2" descr="C:\Users\Faith\Documents\Lab\Presentations\medlogo.jpg"/>
          <p:cNvPicPr>
            <a:picLocks noChangeAspect="1" noChangeArrowheads="1"/>
          </p:cNvPicPr>
          <p:nvPr/>
        </p:nvPicPr>
        <p:blipFill>
          <a:blip r:embed="rId3" cstate="print">
            <a:lum bright="11000" contrast="18000"/>
          </a:blip>
          <a:srcRect/>
          <a:stretch>
            <a:fillRect/>
          </a:stretch>
        </p:blipFill>
        <p:spPr bwMode="auto">
          <a:xfrm>
            <a:off x="368299" y="241300"/>
            <a:ext cx="3365501" cy="825500"/>
          </a:xfrm>
          <a:prstGeom prst="rect">
            <a:avLst/>
          </a:prstGeom>
          <a:ln>
            <a:noFill/>
          </a:ln>
          <a:effectLst>
            <a:softEdge rad="3175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2700" dirty="0" smtClean="0">
                <a:solidFill>
                  <a:schemeClr val="bg1">
                    <a:lumMod val="85000"/>
                  </a:schemeClr>
                </a:solidFill>
              </a:rPr>
              <a:t>Increased SSEP amplitude for forelimb stimulation after injury</a:t>
            </a:r>
            <a:endParaRPr lang="en-US" dirty="0">
              <a:solidFill>
                <a:schemeClr val="bg1">
                  <a:lumMod val="85000"/>
                </a:schemeClr>
              </a:solidFill>
              <a:latin typeface="Adobe Garamond Pro Bold" pitchFamily="18" charset="0"/>
            </a:endParaRPr>
          </a:p>
        </p:txBody>
      </p:sp>
      <p:pic>
        <p:nvPicPr>
          <p:cNvPr id="5" name="Picture 2" descr="C:\Users\Faith\Documents\Lab\Publications\EBMC 2011\Final Submission\fig2_color.tif"/>
          <p:cNvPicPr>
            <a:picLocks noChangeAspect="1" noChangeArrowheads="1"/>
          </p:cNvPicPr>
          <p:nvPr/>
        </p:nvPicPr>
        <p:blipFill>
          <a:blip r:embed="rId3" cstate="print"/>
          <a:srcRect/>
          <a:stretch>
            <a:fillRect/>
          </a:stretch>
        </p:blipFill>
        <p:spPr bwMode="auto">
          <a:xfrm>
            <a:off x="1295400" y="1752600"/>
            <a:ext cx="6473301" cy="4495800"/>
          </a:xfrm>
          <a:prstGeom prst="rect">
            <a:avLst/>
          </a:prstGeom>
          <a:noFill/>
        </p:spPr>
      </p:pic>
      <p:grpSp>
        <p:nvGrpSpPr>
          <p:cNvPr id="25" name="Group 24"/>
          <p:cNvGrpSpPr/>
          <p:nvPr/>
        </p:nvGrpSpPr>
        <p:grpSpPr>
          <a:xfrm>
            <a:off x="4724400" y="2743200"/>
            <a:ext cx="3059670" cy="1143000"/>
            <a:chOff x="4724400" y="2743200"/>
            <a:chExt cx="3059670" cy="1143000"/>
          </a:xfrm>
        </p:grpSpPr>
        <p:sp>
          <p:nvSpPr>
            <p:cNvPr id="4" name="Right Brace 3"/>
            <p:cNvSpPr/>
            <p:nvPr/>
          </p:nvSpPr>
          <p:spPr>
            <a:xfrm>
              <a:off x="4724400" y="2743200"/>
              <a:ext cx="228600" cy="1143000"/>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n w="28575">
                  <a:solidFill>
                    <a:schemeClr val="tx1"/>
                  </a:solidFill>
                </a:ln>
              </a:endParaRPr>
            </a:p>
          </p:txBody>
        </p:sp>
        <p:sp>
          <p:nvSpPr>
            <p:cNvPr id="7" name="Right Brace 6"/>
            <p:cNvSpPr/>
            <p:nvPr/>
          </p:nvSpPr>
          <p:spPr>
            <a:xfrm>
              <a:off x="6477000" y="2971800"/>
              <a:ext cx="228600" cy="762000"/>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n w="28575">
                  <a:solidFill>
                    <a:schemeClr val="tx1"/>
                  </a:solidFill>
                </a:ln>
              </a:endParaRPr>
            </a:p>
          </p:txBody>
        </p:sp>
        <p:sp>
          <p:nvSpPr>
            <p:cNvPr id="8" name="TextBox 7"/>
            <p:cNvSpPr txBox="1"/>
            <p:nvPr/>
          </p:nvSpPr>
          <p:spPr>
            <a:xfrm>
              <a:off x="6685051" y="3124200"/>
              <a:ext cx="1099019" cy="369332"/>
            </a:xfrm>
            <a:prstGeom prst="rect">
              <a:avLst/>
            </a:prstGeom>
            <a:noFill/>
            <a:ln>
              <a:noFill/>
            </a:ln>
          </p:spPr>
          <p:txBody>
            <a:bodyPr wrap="none" rtlCol="0">
              <a:spAutoFit/>
            </a:bodyPr>
            <a:lstStyle/>
            <a:p>
              <a:r>
                <a:rPr lang="en-US" b="1" dirty="0" smtClean="0">
                  <a:solidFill>
                    <a:srgbClr val="7030A0"/>
                  </a:solidFill>
                </a:rPr>
                <a:t>increased</a:t>
              </a:r>
              <a:endParaRPr lang="en-US" b="1" dirty="0">
                <a:solidFill>
                  <a:srgbClr val="7030A0"/>
                </a:solidFill>
              </a:endParaRPr>
            </a:p>
          </p:txBody>
        </p:sp>
        <p:sp>
          <p:nvSpPr>
            <p:cNvPr id="14" name="TextBox 13"/>
            <p:cNvSpPr txBox="1"/>
            <p:nvPr/>
          </p:nvSpPr>
          <p:spPr>
            <a:xfrm>
              <a:off x="4932451" y="3124200"/>
              <a:ext cx="1099019" cy="369332"/>
            </a:xfrm>
            <a:prstGeom prst="rect">
              <a:avLst/>
            </a:prstGeom>
            <a:noFill/>
            <a:ln>
              <a:noFill/>
            </a:ln>
          </p:spPr>
          <p:txBody>
            <a:bodyPr wrap="none" rtlCol="0">
              <a:spAutoFit/>
            </a:bodyPr>
            <a:lstStyle/>
            <a:p>
              <a:r>
                <a:rPr lang="en-US" b="1" dirty="0" smtClean="0">
                  <a:solidFill>
                    <a:srgbClr val="7030A0"/>
                  </a:solidFill>
                </a:rPr>
                <a:t>increased</a:t>
              </a:r>
              <a:endParaRPr lang="en-US" b="1" dirty="0">
                <a:solidFill>
                  <a:srgbClr val="7030A0"/>
                </a:solidFill>
              </a:endParaRPr>
            </a:p>
          </p:txBody>
        </p:sp>
      </p:grpSp>
      <p:grpSp>
        <p:nvGrpSpPr>
          <p:cNvPr id="26" name="Group 25"/>
          <p:cNvGrpSpPr/>
          <p:nvPr/>
        </p:nvGrpSpPr>
        <p:grpSpPr>
          <a:xfrm>
            <a:off x="33323" y="3163669"/>
            <a:ext cx="2481277" cy="646331"/>
            <a:chOff x="33323" y="3163669"/>
            <a:chExt cx="2481277" cy="646331"/>
          </a:xfrm>
        </p:grpSpPr>
        <p:cxnSp>
          <p:nvCxnSpPr>
            <p:cNvPr id="13" name="Straight Arrow Connector 12"/>
            <p:cNvCxnSpPr/>
            <p:nvPr/>
          </p:nvCxnSpPr>
          <p:spPr>
            <a:xfrm>
              <a:off x="990600" y="3505200"/>
              <a:ext cx="1524000" cy="15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323" y="3163669"/>
              <a:ext cx="1262077" cy="646331"/>
            </a:xfrm>
            <a:prstGeom prst="rect">
              <a:avLst/>
            </a:prstGeom>
            <a:noFill/>
            <a:ln>
              <a:noFill/>
            </a:ln>
          </p:spPr>
          <p:txBody>
            <a:bodyPr wrap="none" rtlCol="0">
              <a:spAutoFit/>
            </a:bodyPr>
            <a:lstStyle/>
            <a:p>
              <a:pPr algn="ctr"/>
              <a:r>
                <a:rPr lang="en-US" dirty="0" smtClean="0">
                  <a:solidFill>
                    <a:schemeClr val="accent6">
                      <a:lumMod val="75000"/>
                    </a:schemeClr>
                  </a:solidFill>
                </a:rPr>
                <a:t>control:</a:t>
              </a:r>
            </a:p>
            <a:p>
              <a:pPr algn="ctr"/>
              <a:r>
                <a:rPr lang="en-US" dirty="0" smtClean="0">
                  <a:solidFill>
                    <a:schemeClr val="accent6">
                      <a:lumMod val="75000"/>
                    </a:schemeClr>
                  </a:solidFill>
                </a:rPr>
                <a:t>no increase</a:t>
              </a:r>
              <a:endParaRPr lang="en-US" dirty="0">
                <a:solidFill>
                  <a:schemeClr val="accent6">
                    <a:lumMod val="75000"/>
                  </a:schemeClr>
                </a:solidFill>
              </a:endParaRPr>
            </a:p>
          </p:txBody>
        </p:sp>
      </p:grpSp>
      <p:cxnSp>
        <p:nvCxnSpPr>
          <p:cNvPr id="21" name="Straight Arrow Connector 20"/>
          <p:cNvCxnSpPr/>
          <p:nvPr/>
        </p:nvCxnSpPr>
        <p:spPr>
          <a:xfrm rot="10800000" flipV="1">
            <a:off x="4648200" y="5257800"/>
            <a:ext cx="304800" cy="2286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6400800" y="5257800"/>
            <a:ext cx="304800" cy="2286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2700" dirty="0" smtClean="0">
                <a:solidFill>
                  <a:schemeClr val="bg1">
                    <a:lumMod val="85000"/>
                  </a:schemeClr>
                </a:solidFill>
              </a:rPr>
              <a:t>Increased SSEP amplitude for </a:t>
            </a:r>
            <a:r>
              <a:rPr lang="en-US" sz="2700" u="sng" dirty="0" smtClean="0">
                <a:solidFill>
                  <a:schemeClr val="bg1">
                    <a:lumMod val="85000"/>
                  </a:schemeClr>
                </a:solidFill>
              </a:rPr>
              <a:t>forelimb</a:t>
            </a:r>
            <a:r>
              <a:rPr lang="en-US" sz="2700" dirty="0" smtClean="0">
                <a:solidFill>
                  <a:schemeClr val="bg1">
                    <a:lumMod val="85000"/>
                  </a:schemeClr>
                </a:solidFill>
              </a:rPr>
              <a:t> stimulation after injury</a:t>
            </a:r>
            <a:endParaRPr lang="en-US" dirty="0">
              <a:solidFill>
                <a:schemeClr val="bg1">
                  <a:lumMod val="85000"/>
                </a:schemeClr>
              </a:solidFill>
              <a:latin typeface="Adobe Garamond Pro Bold" pitchFamily="18" charset="0"/>
            </a:endParaRPr>
          </a:p>
        </p:txBody>
      </p:sp>
      <p:pic>
        <p:nvPicPr>
          <p:cNvPr id="2050" name="Picture 2" descr="C:\Users\Faith\Documents\Lab\Publications\EBMC 2011\Final Submission\fig3_color.tif"/>
          <p:cNvPicPr>
            <a:picLocks noChangeAspect="1" noChangeArrowheads="1"/>
          </p:cNvPicPr>
          <p:nvPr/>
        </p:nvPicPr>
        <p:blipFill>
          <a:blip r:embed="rId3" cstate="print"/>
          <a:srcRect b="44544"/>
          <a:stretch>
            <a:fillRect/>
          </a:stretch>
        </p:blipFill>
        <p:spPr bwMode="auto">
          <a:xfrm>
            <a:off x="1496295" y="1524026"/>
            <a:ext cx="5742705" cy="3760081"/>
          </a:xfrm>
          <a:prstGeom prst="rect">
            <a:avLst/>
          </a:prstGeom>
          <a:noFill/>
        </p:spPr>
      </p:pic>
      <p:pic>
        <p:nvPicPr>
          <p:cNvPr id="4" name="Picture 2" descr="C:\Users\Faith\Documents\Lab\Publications\EBMC 2011\Final Submission\fig4_color.tif"/>
          <p:cNvPicPr>
            <a:picLocks noChangeAspect="1" noChangeArrowheads="1"/>
          </p:cNvPicPr>
          <p:nvPr/>
        </p:nvPicPr>
        <p:blipFill>
          <a:blip r:embed="rId4" cstate="print"/>
          <a:srcRect l="11538" t="79857" r="43590"/>
          <a:stretch>
            <a:fillRect/>
          </a:stretch>
        </p:blipFill>
        <p:spPr bwMode="auto">
          <a:xfrm>
            <a:off x="6400800" y="4152191"/>
            <a:ext cx="2667000" cy="953209"/>
          </a:xfrm>
          <a:prstGeom prst="rect">
            <a:avLst/>
          </a:prstGeom>
          <a:noFill/>
        </p:spPr>
      </p:pic>
      <p:sp>
        <p:nvSpPr>
          <p:cNvPr id="5" name="TextBox 4"/>
          <p:cNvSpPr txBox="1"/>
          <p:nvPr/>
        </p:nvSpPr>
        <p:spPr>
          <a:xfrm>
            <a:off x="914400" y="5867400"/>
            <a:ext cx="7666522" cy="400110"/>
          </a:xfrm>
          <a:prstGeom prst="rect">
            <a:avLst/>
          </a:prstGeom>
          <a:solidFill>
            <a:schemeClr val="bg1"/>
          </a:solidFill>
        </p:spPr>
        <p:txBody>
          <a:bodyPr wrap="none" rtlCol="0">
            <a:spAutoFit/>
          </a:bodyPr>
          <a:lstStyle/>
          <a:p>
            <a:r>
              <a:rPr lang="en-US" sz="2000" b="1" u="sng" dirty="0" smtClean="0">
                <a:solidFill>
                  <a:srgbClr val="008000"/>
                </a:solidFill>
              </a:rPr>
              <a:t>Key point:</a:t>
            </a:r>
            <a:r>
              <a:rPr lang="en-US" sz="2000" b="1" dirty="0" smtClean="0">
                <a:solidFill>
                  <a:srgbClr val="008000"/>
                </a:solidFill>
              </a:rPr>
              <a:t> </a:t>
            </a:r>
            <a:r>
              <a:rPr lang="en-US" sz="2000" dirty="0" smtClean="0"/>
              <a:t>Amplitudes of SEPs to </a:t>
            </a:r>
            <a:r>
              <a:rPr lang="en-US" sz="2000" b="1" dirty="0" smtClean="0"/>
              <a:t>forelimb stimulus increase </a:t>
            </a:r>
            <a:r>
              <a:rPr lang="en-US" sz="2000" dirty="0" smtClean="0"/>
              <a:t>after injury</a:t>
            </a:r>
            <a:endParaRPr lang="en-US" sz="2000" dirty="0"/>
          </a:p>
        </p:txBody>
      </p:sp>
      <p:sp>
        <p:nvSpPr>
          <p:cNvPr id="6" name="TextBox 5"/>
          <p:cNvSpPr txBox="1"/>
          <p:nvPr/>
        </p:nvSpPr>
        <p:spPr>
          <a:xfrm>
            <a:off x="6477000" y="5029200"/>
            <a:ext cx="1786066" cy="307777"/>
          </a:xfrm>
          <a:prstGeom prst="rect">
            <a:avLst/>
          </a:prstGeom>
          <a:noFill/>
        </p:spPr>
        <p:txBody>
          <a:bodyPr wrap="none" rtlCol="0">
            <a:spAutoFit/>
          </a:bodyPr>
          <a:lstStyle/>
          <a:p>
            <a:r>
              <a:rPr lang="en-US" sz="1400" dirty="0" smtClean="0"/>
              <a:t>* p &lt; 0.05, ** p &lt; 0.01</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pic>
        <p:nvPicPr>
          <p:cNvPr id="2056" name="Picture 8" descr="C:\Users\Faith\Documents\Lab\Publications\Miscellaneous Figures\SEP logo.jpg"/>
          <p:cNvPicPr>
            <a:picLocks noChangeAspect="1" noChangeArrowheads="1"/>
          </p:cNvPicPr>
          <p:nvPr/>
        </p:nvPicPr>
        <p:blipFill>
          <a:blip r:embed="rId3" cstate="print"/>
          <a:srcRect t="5933"/>
          <a:stretch>
            <a:fillRect/>
          </a:stretch>
        </p:blipFill>
        <p:spPr bwMode="auto">
          <a:xfrm>
            <a:off x="2992240" y="1676636"/>
            <a:ext cx="1579760" cy="943512"/>
          </a:xfrm>
          <a:prstGeom prst="rect">
            <a:avLst/>
          </a:prstGeom>
          <a:noFill/>
        </p:spPr>
      </p:pic>
      <p:pic>
        <p:nvPicPr>
          <p:cNvPr id="2051" name="Picture 3" descr="C:\Users\Faith\Documents\Lab\Presentations\rat schematic.tif"/>
          <p:cNvPicPr>
            <a:picLocks noChangeAspect="1" noChangeArrowheads="1"/>
          </p:cNvPicPr>
          <p:nvPr/>
        </p:nvPicPr>
        <p:blipFill>
          <a:blip r:embed="rId4" cstate="print"/>
          <a:srcRect b="1656"/>
          <a:stretch>
            <a:fillRect/>
          </a:stretch>
        </p:blipFill>
        <p:spPr bwMode="auto">
          <a:xfrm>
            <a:off x="4114800" y="2332852"/>
            <a:ext cx="3783012" cy="4525148"/>
          </a:xfrm>
          <a:prstGeom prst="rect">
            <a:avLst/>
          </a:prstGeom>
          <a:noFill/>
        </p:spPr>
      </p:pic>
      <p:pic>
        <p:nvPicPr>
          <p:cNvPr id="5122" name="Picture 2" descr="C:\Users\Faith\Documents\Lab\Presentations\Insets.gif"/>
          <p:cNvPicPr>
            <a:picLocks noChangeAspect="1" noChangeArrowheads="1"/>
          </p:cNvPicPr>
          <p:nvPr/>
        </p:nvPicPr>
        <p:blipFill>
          <a:blip r:embed="rId5" cstate="print"/>
          <a:srcRect/>
          <a:stretch>
            <a:fillRect/>
          </a:stretch>
        </p:blipFill>
        <p:spPr bwMode="auto">
          <a:xfrm>
            <a:off x="381000" y="2283796"/>
            <a:ext cx="5334000" cy="2335056"/>
          </a:xfrm>
          <a:prstGeom prst="rect">
            <a:avLst/>
          </a:prstGeom>
          <a:noFill/>
        </p:spPr>
      </p:pic>
      <p:sp>
        <p:nvSpPr>
          <p:cNvPr id="2" name="Title 1"/>
          <p:cNvSpPr>
            <a:spLocks noGrp="1"/>
          </p:cNvSpPr>
          <p:nvPr>
            <p:ph type="title"/>
          </p:nvPr>
        </p:nvSpPr>
        <p:spPr>
          <a:xfrm>
            <a:off x="0" y="0"/>
            <a:ext cx="91440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3100" dirty="0" smtClean="0">
                <a:solidFill>
                  <a:schemeClr val="bg1">
                    <a:lumMod val="85000"/>
                  </a:schemeClr>
                </a:solidFill>
              </a:rPr>
              <a:t>Forelimb stimulation while recording from hindlimb cortex</a:t>
            </a:r>
            <a:endParaRPr lang="en-US" dirty="0">
              <a:solidFill>
                <a:schemeClr val="bg1">
                  <a:lumMod val="85000"/>
                </a:schemeClr>
              </a:solidFill>
              <a:latin typeface="Adobe Garamond Pro Bold" pitchFamily="18" charset="0"/>
            </a:endParaRPr>
          </a:p>
        </p:txBody>
      </p:sp>
      <p:cxnSp>
        <p:nvCxnSpPr>
          <p:cNvPr id="18" name="Curved Connector 17"/>
          <p:cNvCxnSpPr>
            <a:endCxn id="23" idx="2"/>
          </p:cNvCxnSpPr>
          <p:nvPr/>
        </p:nvCxnSpPr>
        <p:spPr>
          <a:xfrm flipV="1">
            <a:off x="6096000" y="4189902"/>
            <a:ext cx="614974" cy="247204"/>
          </a:xfrm>
          <a:prstGeom prst="curvedConnector4">
            <a:avLst>
              <a:gd name="adj1" fmla="val 49563"/>
              <a:gd name="adj2" fmla="val 7526"/>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flipH="1">
            <a:off x="6705600" y="3217904"/>
            <a:ext cx="838200" cy="1676400"/>
          </a:xfrm>
          <a:prstGeom prst="arc">
            <a:avLst>
              <a:gd name="adj1" fmla="val 17756493"/>
              <a:gd name="adj2" fmla="val 1075265"/>
            </a:avLst>
          </a:prstGeom>
          <a:noFill/>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Arrow 28"/>
          <p:cNvSpPr/>
          <p:nvPr/>
        </p:nvSpPr>
        <p:spPr>
          <a:xfrm>
            <a:off x="5334000" y="4284704"/>
            <a:ext cx="457200" cy="30480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57600" y="2971800"/>
            <a:ext cx="1219200" cy="440828"/>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17"/>
          <p:cNvCxnSpPr/>
          <p:nvPr/>
        </p:nvCxnSpPr>
        <p:spPr>
          <a:xfrm rot="5400000" flipH="1" flipV="1">
            <a:off x="2857500" y="3408404"/>
            <a:ext cx="1676400" cy="1295400"/>
          </a:xfrm>
          <a:prstGeom prst="curvedConnector3">
            <a:avLst>
              <a:gd name="adj1" fmla="val 50000"/>
            </a:avLst>
          </a:prstGeom>
          <a:ln w="8890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3088" y="3048000"/>
            <a:ext cx="438912" cy="228600"/>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04288" y="32777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42288" y="301865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371088" y="32777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6200000">
            <a:off x="3352800" y="2667000"/>
            <a:ext cx="4572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6-Point Star 16"/>
          <p:cNvSpPr/>
          <p:nvPr/>
        </p:nvSpPr>
        <p:spPr>
          <a:xfrm>
            <a:off x="6477000" y="4724400"/>
            <a:ext cx="457200" cy="228600"/>
          </a:xfrm>
          <a:prstGeom prst="star6">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71088" y="3276600"/>
            <a:ext cx="438912" cy="228600"/>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343400" y="4572000"/>
            <a:ext cx="2133600" cy="461665"/>
          </a:xfrm>
          <a:prstGeom prst="rect">
            <a:avLst/>
          </a:prstGeom>
          <a:noFill/>
        </p:spPr>
        <p:txBody>
          <a:bodyPr wrap="square" rtlCol="0">
            <a:spAutoFit/>
          </a:bodyPr>
          <a:lstStyle/>
          <a:p>
            <a:r>
              <a:rPr lang="en-US" sz="2400" b="1" dirty="0" smtClean="0"/>
              <a:t>Stimulation</a:t>
            </a:r>
            <a:endParaRPr lang="en-US" b="1" dirty="0"/>
          </a:p>
        </p:txBody>
      </p:sp>
      <p:sp>
        <p:nvSpPr>
          <p:cNvPr id="20" name="TextBox 19"/>
          <p:cNvSpPr txBox="1"/>
          <p:nvPr/>
        </p:nvSpPr>
        <p:spPr>
          <a:xfrm>
            <a:off x="5257800" y="1828800"/>
            <a:ext cx="3886200" cy="830997"/>
          </a:xfrm>
          <a:prstGeom prst="rect">
            <a:avLst/>
          </a:prstGeom>
          <a:noFill/>
        </p:spPr>
        <p:txBody>
          <a:bodyPr wrap="square" rtlCol="0">
            <a:spAutoFit/>
          </a:bodyPr>
          <a:lstStyle/>
          <a:p>
            <a:r>
              <a:rPr lang="en-US" sz="2400" b="1" dirty="0" smtClean="0">
                <a:solidFill>
                  <a:schemeClr val="accent3">
                    <a:lumMod val="75000"/>
                  </a:schemeClr>
                </a:solidFill>
              </a:rPr>
              <a:t>Expanded forelimb representation?</a:t>
            </a:r>
            <a:endParaRPr lang="en-US" b="1" dirty="0">
              <a:solidFill>
                <a:schemeClr val="accent3">
                  <a:lumMod val="75000"/>
                </a:schemeClr>
              </a:solidFill>
            </a:endParaRPr>
          </a:p>
        </p:txBody>
      </p:sp>
      <p:sp>
        <p:nvSpPr>
          <p:cNvPr id="21" name="TextBox 20"/>
          <p:cNvSpPr txBox="1"/>
          <p:nvPr/>
        </p:nvSpPr>
        <p:spPr>
          <a:xfrm>
            <a:off x="381000" y="1676400"/>
            <a:ext cx="3886200" cy="830997"/>
          </a:xfrm>
          <a:prstGeom prst="rect">
            <a:avLst/>
          </a:prstGeom>
          <a:noFill/>
        </p:spPr>
        <p:txBody>
          <a:bodyPr wrap="square" rtlCol="0">
            <a:spAutoFit/>
          </a:bodyPr>
          <a:lstStyle/>
          <a:p>
            <a:r>
              <a:rPr lang="en-US" sz="2400" b="1" dirty="0" smtClean="0">
                <a:solidFill>
                  <a:schemeClr val="accent6">
                    <a:lumMod val="75000"/>
                  </a:schemeClr>
                </a:solidFill>
              </a:rPr>
              <a:t>Record from adjacent hindlimb region</a:t>
            </a:r>
            <a:endParaRPr lang="en-US"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000"/>
                                        <p:tgtEl>
                                          <p:spTgt spid="18"/>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20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2000"/>
                                        <p:tgtEl>
                                          <p:spTgt spid="34"/>
                                        </p:tgtEl>
                                      </p:cBhvr>
                                    </p:animEffect>
                                  </p:childTnLst>
                                </p:cTn>
                              </p:par>
                            </p:childTnLst>
                          </p:cTn>
                        </p:par>
                        <p:par>
                          <p:cTn id="22" fill="hold">
                            <p:stCondLst>
                              <p:cond delay="5000"/>
                            </p:stCondLst>
                            <p:childTnLst>
                              <p:par>
                                <p:cTn id="23" presetID="55" presetClass="entr" presetSubtype="0" fill="hold" grpId="2" nodeType="after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strVal val="#ppt_w*0.70"/>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12"/>
                                        </p:tgtEl>
                                      </p:cBhvr>
                                      <p:by x="130000" y="130000"/>
                                    </p:animScale>
                                  </p:childTnLst>
                                </p:cTn>
                              </p:par>
                              <p:par>
                                <p:cTn id="32" presetID="10" presetClass="entr" presetSubtype="0" fill="hold" grpId="1"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childTnLst>
                          </p:cTn>
                        </p:par>
                        <p:par>
                          <p:cTn id="35" fill="hold">
                            <p:stCondLst>
                              <p:cond delay="2000"/>
                            </p:stCondLst>
                            <p:childTnLst>
                              <p:par>
                                <p:cTn id="36" presetID="1" presetClass="entr" presetSubtype="0" fill="hold" grpId="1" nodeType="after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2000"/>
                            </p:stCondLst>
                            <p:childTnLst>
                              <p:par>
                                <p:cTn id="39" presetID="6" presetClass="emph" presetSubtype="0" fill="hold" grpId="0" nodeType="afterEffect">
                                  <p:stCondLst>
                                    <p:cond delay="0"/>
                                  </p:stCondLst>
                                  <p:childTnLst>
                                    <p:animScale>
                                      <p:cBhvr>
                                        <p:cTn id="40" dur="500" fill="hold"/>
                                        <p:tgtEl>
                                          <p:spTgt spid="13"/>
                                        </p:tgtEl>
                                      </p:cBhvr>
                                      <p:by x="120000" y="12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056"/>
                                        </p:tgtEl>
                                        <p:attrNameLst>
                                          <p:attrName>style.visibility</p:attrName>
                                        </p:attrNameLst>
                                      </p:cBhvr>
                                      <p:to>
                                        <p:strVal val="visible"/>
                                      </p:to>
                                    </p:set>
                                    <p:animEffect transition="in" filter="wipe(left)">
                                      <p:cBhvr>
                                        <p:cTn id="52"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12" grpId="1" animBg="1"/>
      <p:bldP spid="12" grpId="2" animBg="1"/>
      <p:bldP spid="39" grpId="0" animBg="1"/>
      <p:bldP spid="13" grpId="0" animBg="1"/>
      <p:bldP spid="13" grpId="1" animBg="1"/>
      <p:bldP spid="19" grpId="0"/>
      <p:bldP spid="20" grpId="1"/>
      <p:bldP spid="21"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3100" dirty="0" smtClean="0">
                <a:solidFill>
                  <a:schemeClr val="bg1">
                    <a:lumMod val="85000"/>
                  </a:schemeClr>
                </a:solidFill>
              </a:rPr>
              <a:t>Forelimb stimulation while recording from hindlimb cortex</a:t>
            </a:r>
            <a:endParaRPr lang="en-US" dirty="0">
              <a:solidFill>
                <a:schemeClr val="bg1">
                  <a:lumMod val="85000"/>
                </a:schemeClr>
              </a:solidFill>
              <a:latin typeface="Adobe Garamond Pro Bold" pitchFamily="18" charset="0"/>
            </a:endParaRPr>
          </a:p>
        </p:txBody>
      </p:sp>
      <p:pic>
        <p:nvPicPr>
          <p:cNvPr id="3074" name="Picture 2" descr="C:\Users\Faith\Documents\Lab\Publications\EBMC 2011\Final Submission\fig4_color.tif"/>
          <p:cNvPicPr>
            <a:picLocks noChangeAspect="1" noChangeArrowheads="1"/>
          </p:cNvPicPr>
          <p:nvPr/>
        </p:nvPicPr>
        <p:blipFill>
          <a:blip r:embed="rId2" cstate="print"/>
          <a:srcRect/>
          <a:stretch>
            <a:fillRect/>
          </a:stretch>
        </p:blipFill>
        <p:spPr bwMode="auto">
          <a:xfrm>
            <a:off x="1752600" y="1600200"/>
            <a:ext cx="5486400" cy="4368135"/>
          </a:xfrm>
          <a:prstGeom prst="rect">
            <a:avLst/>
          </a:prstGeom>
          <a:noFill/>
        </p:spPr>
      </p:pic>
      <p:sp>
        <p:nvSpPr>
          <p:cNvPr id="4" name="TextBox 3"/>
          <p:cNvSpPr txBox="1"/>
          <p:nvPr/>
        </p:nvSpPr>
        <p:spPr>
          <a:xfrm>
            <a:off x="914400" y="6000690"/>
            <a:ext cx="7014869" cy="707886"/>
          </a:xfrm>
          <a:prstGeom prst="rect">
            <a:avLst/>
          </a:prstGeom>
          <a:solidFill>
            <a:schemeClr val="bg1"/>
          </a:solidFill>
        </p:spPr>
        <p:txBody>
          <a:bodyPr wrap="none" rtlCol="0">
            <a:spAutoFit/>
          </a:bodyPr>
          <a:lstStyle/>
          <a:p>
            <a:pPr algn="ctr"/>
            <a:r>
              <a:rPr lang="en-US" sz="2000" b="1" u="sng" dirty="0" smtClean="0">
                <a:solidFill>
                  <a:srgbClr val="008000"/>
                </a:solidFill>
              </a:rPr>
              <a:t>Key point:</a:t>
            </a:r>
            <a:r>
              <a:rPr lang="en-US" sz="2000" b="1" dirty="0" smtClean="0">
                <a:solidFill>
                  <a:srgbClr val="008000"/>
                </a:solidFill>
              </a:rPr>
              <a:t> </a:t>
            </a:r>
            <a:r>
              <a:rPr lang="en-US" sz="2000" dirty="0" smtClean="0"/>
              <a:t>Enhanced SEPs can be recorded in the </a:t>
            </a:r>
            <a:r>
              <a:rPr lang="en-US" sz="2000" b="1" dirty="0" smtClean="0"/>
              <a:t>hindlimb region</a:t>
            </a:r>
          </a:p>
          <a:p>
            <a:pPr algn="ctr"/>
            <a:r>
              <a:rPr lang="en-US" sz="2000" dirty="0" smtClean="0"/>
              <a:t>during forelimb stimulus after injury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38" name="Rectangle 37"/>
          <p:cNvSpPr/>
          <p:nvPr/>
        </p:nvSpPr>
        <p:spPr>
          <a:xfrm>
            <a:off x="609600" y="2286000"/>
            <a:ext cx="83820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3100" dirty="0" smtClean="0">
                <a:solidFill>
                  <a:schemeClr val="bg1">
                    <a:lumMod val="85000"/>
                  </a:schemeClr>
                </a:solidFill>
              </a:rPr>
              <a:t>Signals travel from the contralateral to ipsilateral hemispheres</a:t>
            </a:r>
            <a:endParaRPr lang="en-US" dirty="0">
              <a:solidFill>
                <a:schemeClr val="bg1">
                  <a:lumMod val="85000"/>
                </a:schemeClr>
              </a:solidFill>
              <a:latin typeface="Adobe Garamond Pro Bold" pitchFamily="18" charset="0"/>
            </a:endParaRPr>
          </a:p>
        </p:txBody>
      </p:sp>
      <p:pic>
        <p:nvPicPr>
          <p:cNvPr id="7" name="Picture 8" descr="C:\Users\Faith\Documents\Lab\Publications\Miscellaneous Figures\SEP logo.jpg"/>
          <p:cNvPicPr>
            <a:picLocks noChangeAspect="1" noChangeArrowheads="1"/>
          </p:cNvPicPr>
          <p:nvPr/>
        </p:nvPicPr>
        <p:blipFill>
          <a:blip r:embed="rId3" cstate="print"/>
          <a:srcRect t="5933"/>
          <a:stretch>
            <a:fillRect/>
          </a:stretch>
        </p:blipFill>
        <p:spPr bwMode="auto">
          <a:xfrm>
            <a:off x="2514600" y="2667236"/>
            <a:ext cx="1579760" cy="943512"/>
          </a:xfrm>
          <a:prstGeom prst="rect">
            <a:avLst/>
          </a:prstGeom>
          <a:noFill/>
        </p:spPr>
      </p:pic>
      <p:pic>
        <p:nvPicPr>
          <p:cNvPr id="8" name="Picture 2" descr="C:\Users\Faith\Documents\Lab\Presentations\Insets.gif"/>
          <p:cNvPicPr>
            <a:picLocks noChangeAspect="1" noChangeArrowheads="1"/>
          </p:cNvPicPr>
          <p:nvPr/>
        </p:nvPicPr>
        <p:blipFill>
          <a:blip r:embed="rId4" cstate="print"/>
          <a:srcRect/>
          <a:stretch>
            <a:fillRect/>
          </a:stretch>
        </p:blipFill>
        <p:spPr bwMode="auto">
          <a:xfrm>
            <a:off x="1747226" y="3502996"/>
            <a:ext cx="5334000" cy="2335056"/>
          </a:xfrm>
          <a:prstGeom prst="rect">
            <a:avLst/>
          </a:prstGeom>
          <a:noFill/>
        </p:spPr>
      </p:pic>
      <p:sp>
        <p:nvSpPr>
          <p:cNvPr id="12" name="Oval 11"/>
          <p:cNvSpPr/>
          <p:nvPr/>
        </p:nvSpPr>
        <p:spPr>
          <a:xfrm>
            <a:off x="5023826" y="4191000"/>
            <a:ext cx="1219200" cy="440828"/>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7"/>
          <p:cNvCxnSpPr/>
          <p:nvPr/>
        </p:nvCxnSpPr>
        <p:spPr>
          <a:xfrm rot="5400000" flipH="1" flipV="1">
            <a:off x="4223726" y="4627604"/>
            <a:ext cx="1676400" cy="1295400"/>
          </a:xfrm>
          <a:prstGeom prst="curvedConnector3">
            <a:avLst>
              <a:gd name="adj1" fmla="val 50000"/>
            </a:avLst>
          </a:prstGeom>
          <a:ln w="889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499314" y="4267200"/>
            <a:ext cx="438912" cy="228600"/>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70514" y="44969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7314" y="44969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2875160" y="3657600"/>
            <a:ext cx="4572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267200" y="2895600"/>
            <a:ext cx="3886200" cy="830997"/>
          </a:xfrm>
          <a:prstGeom prst="rect">
            <a:avLst/>
          </a:prstGeom>
          <a:noFill/>
        </p:spPr>
        <p:txBody>
          <a:bodyPr wrap="square" rtlCol="0">
            <a:spAutoFit/>
          </a:bodyPr>
          <a:lstStyle/>
          <a:p>
            <a:r>
              <a:rPr lang="en-US" sz="2400" b="1" dirty="0" smtClean="0">
                <a:solidFill>
                  <a:schemeClr val="accent6">
                    <a:lumMod val="75000"/>
                  </a:schemeClr>
                </a:solidFill>
              </a:rPr>
              <a:t>Record from ipsilateral hemisphere</a:t>
            </a:r>
            <a:endParaRPr lang="en-US" b="1" dirty="0">
              <a:solidFill>
                <a:schemeClr val="accent6">
                  <a:lumMod val="75000"/>
                </a:schemeClr>
              </a:solidFill>
            </a:endParaRPr>
          </a:p>
        </p:txBody>
      </p:sp>
      <p:grpSp>
        <p:nvGrpSpPr>
          <p:cNvPr id="3" name="Group 33"/>
          <p:cNvGrpSpPr/>
          <p:nvPr/>
        </p:nvGrpSpPr>
        <p:grpSpPr>
          <a:xfrm>
            <a:off x="3352800" y="4364421"/>
            <a:ext cx="1671145" cy="149772"/>
            <a:chOff x="3200400" y="3831021"/>
            <a:chExt cx="1671145" cy="149772"/>
          </a:xfrm>
        </p:grpSpPr>
        <p:sp>
          <p:nvSpPr>
            <p:cNvPr id="31" name="Freeform 30"/>
            <p:cNvSpPr/>
            <p:nvPr/>
          </p:nvSpPr>
          <p:spPr>
            <a:xfrm>
              <a:off x="3200400" y="3831021"/>
              <a:ext cx="1671145" cy="149772"/>
            </a:xfrm>
            <a:custGeom>
              <a:avLst/>
              <a:gdLst>
                <a:gd name="connsiteX0" fmla="*/ 1671145 w 1671145"/>
                <a:gd name="connsiteY0" fmla="*/ 63062 h 149772"/>
                <a:gd name="connsiteX1" fmla="*/ 1166648 w 1671145"/>
                <a:gd name="connsiteY1" fmla="*/ 141889 h 149772"/>
                <a:gd name="connsiteX2" fmla="*/ 930166 w 1671145"/>
                <a:gd name="connsiteY2" fmla="*/ 15765 h 149772"/>
                <a:gd name="connsiteX3" fmla="*/ 756745 w 1671145"/>
                <a:gd name="connsiteY3" fmla="*/ 110358 h 149772"/>
                <a:gd name="connsiteX4" fmla="*/ 520262 w 1671145"/>
                <a:gd name="connsiteY4" fmla="*/ 0 h 149772"/>
                <a:gd name="connsiteX5" fmla="*/ 283779 w 1671145"/>
                <a:gd name="connsiteY5" fmla="*/ 110358 h 149772"/>
                <a:gd name="connsiteX6" fmla="*/ 0 w 1671145"/>
                <a:gd name="connsiteY6" fmla="*/ 47296 h 14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145" h="149772">
                  <a:moveTo>
                    <a:pt x="1671145" y="63062"/>
                  </a:moveTo>
                  <a:cubicBezTo>
                    <a:pt x="1480644" y="106417"/>
                    <a:pt x="1290144" y="149772"/>
                    <a:pt x="1166648" y="141889"/>
                  </a:cubicBezTo>
                  <a:cubicBezTo>
                    <a:pt x="1043152" y="134006"/>
                    <a:pt x="998483" y="21020"/>
                    <a:pt x="930166" y="15765"/>
                  </a:cubicBezTo>
                  <a:cubicBezTo>
                    <a:pt x="861849" y="10510"/>
                    <a:pt x="825062" y="112985"/>
                    <a:pt x="756745" y="110358"/>
                  </a:cubicBezTo>
                  <a:cubicBezTo>
                    <a:pt x="688428" y="107731"/>
                    <a:pt x="599090" y="0"/>
                    <a:pt x="520262" y="0"/>
                  </a:cubicBezTo>
                  <a:cubicBezTo>
                    <a:pt x="441434" y="0"/>
                    <a:pt x="370489" y="102475"/>
                    <a:pt x="283779" y="110358"/>
                  </a:cubicBezTo>
                  <a:cubicBezTo>
                    <a:pt x="197069" y="118241"/>
                    <a:pt x="98534" y="82768"/>
                    <a:pt x="0" y="47296"/>
                  </a:cubicBez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a:stCxn id="31" idx="5"/>
              <a:endCxn id="31" idx="6"/>
            </p:cNvCxnSpPr>
            <p:nvPr/>
          </p:nvCxnSpPr>
          <p:spPr>
            <a:xfrm flipH="1" flipV="1">
              <a:off x="3200400" y="3878317"/>
              <a:ext cx="283779" cy="63062"/>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2895600" y="4267200"/>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95600" y="4267200"/>
            <a:ext cx="438912" cy="237744"/>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Faith\Documents\Lab\Presentations\Figure 2.tif"/>
          <p:cNvPicPr>
            <a:picLocks noChangeAspect="1" noChangeArrowheads="1"/>
          </p:cNvPicPr>
          <p:nvPr/>
        </p:nvPicPr>
        <p:blipFill>
          <a:blip r:embed="rId5" cstate="print"/>
          <a:srcRect/>
          <a:stretch>
            <a:fillRect/>
          </a:stretch>
        </p:blipFill>
        <p:spPr bwMode="auto">
          <a:xfrm>
            <a:off x="1066800" y="2177011"/>
            <a:ext cx="7477125" cy="3842789"/>
          </a:xfrm>
          <a:prstGeom prst="rect">
            <a:avLst/>
          </a:prstGeom>
          <a:noFill/>
        </p:spPr>
      </p:pic>
      <p:grpSp>
        <p:nvGrpSpPr>
          <p:cNvPr id="4" name="Group 36"/>
          <p:cNvGrpSpPr/>
          <p:nvPr/>
        </p:nvGrpSpPr>
        <p:grpSpPr>
          <a:xfrm>
            <a:off x="914400" y="4847545"/>
            <a:ext cx="7467600" cy="943655"/>
            <a:chOff x="838200" y="4161745"/>
            <a:chExt cx="7467600" cy="943655"/>
          </a:xfrm>
        </p:grpSpPr>
        <p:sp>
          <p:nvSpPr>
            <p:cNvPr id="23" name="Rectangle 22"/>
            <p:cNvSpPr/>
            <p:nvPr/>
          </p:nvSpPr>
          <p:spPr>
            <a:xfrm>
              <a:off x="838200" y="4161745"/>
              <a:ext cx="7467600" cy="914400"/>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5400000">
              <a:off x="1981200" y="4648200"/>
              <a:ext cx="914400" cy="0"/>
            </a:xfrm>
            <a:prstGeom prst="line">
              <a:avLst/>
            </a:prstGeom>
            <a:ln w="38100">
              <a:solidFill>
                <a:srgbClr val="FF33CC"/>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45"/>
          <p:cNvGrpSpPr/>
          <p:nvPr/>
        </p:nvGrpSpPr>
        <p:grpSpPr>
          <a:xfrm>
            <a:off x="914400" y="2819400"/>
            <a:ext cx="7467600" cy="2209800"/>
            <a:chOff x="838200" y="4161745"/>
            <a:chExt cx="7467600" cy="943655"/>
          </a:xfrm>
        </p:grpSpPr>
        <p:sp>
          <p:nvSpPr>
            <p:cNvPr id="47" name="Rectangle 46"/>
            <p:cNvSpPr/>
            <p:nvPr/>
          </p:nvSpPr>
          <p:spPr>
            <a:xfrm>
              <a:off x="838200" y="4161745"/>
              <a:ext cx="7467600" cy="914400"/>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rot="5400000">
              <a:off x="1981200" y="4648200"/>
              <a:ext cx="914400" cy="0"/>
            </a:xfrm>
            <a:prstGeom prst="line">
              <a:avLst/>
            </a:prstGeom>
            <a:ln w="38100">
              <a:solidFill>
                <a:srgbClr val="FF33CC"/>
              </a:solidFill>
              <a:prstDash val="dash"/>
            </a:ln>
          </p:spPr>
          <p:style>
            <a:lnRef idx="1">
              <a:schemeClr val="accent1"/>
            </a:lnRef>
            <a:fillRef idx="0">
              <a:schemeClr val="accent1"/>
            </a:fillRef>
            <a:effectRef idx="0">
              <a:schemeClr val="accent1"/>
            </a:effectRef>
            <a:fontRef idx="minor">
              <a:schemeClr val="tx1"/>
            </a:fontRef>
          </p:style>
        </p:cxnSp>
      </p:grpSp>
      <p:sp>
        <p:nvSpPr>
          <p:cNvPr id="53" name="Down Arrow 52"/>
          <p:cNvSpPr/>
          <p:nvPr/>
        </p:nvSpPr>
        <p:spPr>
          <a:xfrm>
            <a:off x="4572000" y="3124200"/>
            <a:ext cx="228600" cy="304800"/>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54" name="Down Arrow 53"/>
          <p:cNvSpPr/>
          <p:nvPr/>
        </p:nvSpPr>
        <p:spPr>
          <a:xfrm>
            <a:off x="4495800" y="4800600"/>
            <a:ext cx="228600" cy="304800"/>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42" name="TextBox 41"/>
          <p:cNvSpPr txBox="1"/>
          <p:nvPr/>
        </p:nvSpPr>
        <p:spPr>
          <a:xfrm>
            <a:off x="533400" y="5867400"/>
            <a:ext cx="4038600" cy="707886"/>
          </a:xfrm>
          <a:prstGeom prst="rect">
            <a:avLst/>
          </a:prstGeom>
          <a:solidFill>
            <a:schemeClr val="bg1"/>
          </a:solidFill>
        </p:spPr>
        <p:txBody>
          <a:bodyPr wrap="square" rtlCol="0">
            <a:spAutoFit/>
          </a:bodyPr>
          <a:lstStyle/>
          <a:p>
            <a:r>
              <a:rPr lang="en-US" sz="2000" b="1" dirty="0" err="1" smtClean="0"/>
              <a:t>cF</a:t>
            </a:r>
            <a:r>
              <a:rPr lang="en-US" sz="2000" dirty="0" smtClean="0"/>
              <a:t>: contralateral forelimb region</a:t>
            </a:r>
          </a:p>
          <a:p>
            <a:r>
              <a:rPr lang="en-US" sz="2000" b="1" dirty="0" err="1" smtClean="0"/>
              <a:t>iF</a:t>
            </a:r>
            <a:r>
              <a:rPr lang="en-US" sz="2000" dirty="0" smtClean="0"/>
              <a:t>: ipsilateral forelimb region</a:t>
            </a:r>
            <a:endParaRPr lang="en-US" sz="2000" dirty="0"/>
          </a:p>
        </p:txBody>
      </p:sp>
      <p:sp>
        <p:nvSpPr>
          <p:cNvPr id="49" name="Rectangle 48"/>
          <p:cNvSpPr/>
          <p:nvPr/>
        </p:nvSpPr>
        <p:spPr>
          <a:xfrm>
            <a:off x="2362200" y="2133600"/>
            <a:ext cx="5105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0"/>
          <p:cNvGrpSpPr/>
          <p:nvPr/>
        </p:nvGrpSpPr>
        <p:grpSpPr>
          <a:xfrm>
            <a:off x="0" y="1143000"/>
            <a:ext cx="2971800" cy="1600200"/>
            <a:chOff x="381000" y="1341440"/>
            <a:chExt cx="5334000" cy="3552864"/>
          </a:xfrm>
        </p:grpSpPr>
        <p:pic>
          <p:nvPicPr>
            <p:cNvPr id="57" name="Picture 2" descr="C:\Users\Faith\Documents\Lab\Presentations\Insets.gif"/>
            <p:cNvPicPr>
              <a:picLocks noChangeAspect="1" noChangeArrowheads="1"/>
            </p:cNvPicPr>
            <p:nvPr/>
          </p:nvPicPr>
          <p:blipFill>
            <a:blip r:embed="rId4" cstate="print"/>
            <a:srcRect/>
            <a:stretch>
              <a:fillRect/>
            </a:stretch>
          </p:blipFill>
          <p:spPr bwMode="auto">
            <a:xfrm>
              <a:off x="381000" y="2283796"/>
              <a:ext cx="5334000" cy="2335056"/>
            </a:xfrm>
            <a:prstGeom prst="rect">
              <a:avLst/>
            </a:prstGeom>
            <a:noFill/>
          </p:spPr>
        </p:pic>
        <p:sp>
          <p:nvSpPr>
            <p:cNvPr id="61" name="Oval 60"/>
            <p:cNvSpPr/>
            <p:nvPr/>
          </p:nvSpPr>
          <p:spPr>
            <a:xfrm>
              <a:off x="3733800" y="2911972"/>
              <a:ext cx="1219200" cy="440828"/>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Curved Connector 17"/>
            <p:cNvCxnSpPr/>
            <p:nvPr/>
          </p:nvCxnSpPr>
          <p:spPr>
            <a:xfrm rot="5400000" flipH="1" flipV="1">
              <a:off x="2857500" y="3408404"/>
              <a:ext cx="1676400" cy="1295400"/>
            </a:xfrm>
            <a:prstGeom prst="curvedConnector3">
              <a:avLst>
                <a:gd name="adj1" fmla="val 50000"/>
              </a:avLst>
            </a:prstGeom>
            <a:ln w="88900">
              <a:solidFill>
                <a:srgbClr val="0000FF"/>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33088" y="3048000"/>
              <a:ext cx="438912" cy="228600"/>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133088" y="3048000"/>
              <a:ext cx="438912" cy="228600"/>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304288" y="32777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42288" y="3018652"/>
              <a:ext cx="438912" cy="210312"/>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371088" y="3277732"/>
              <a:ext cx="438912" cy="210312"/>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6200000">
              <a:off x="4114800" y="2432746"/>
              <a:ext cx="457201"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16200000">
              <a:off x="1523999" y="2462093"/>
              <a:ext cx="457201"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4114802" y="1341440"/>
              <a:ext cx="817697" cy="1025017"/>
            </a:xfrm>
            <a:prstGeom prst="rect">
              <a:avLst/>
            </a:prstGeom>
            <a:noFill/>
          </p:spPr>
          <p:txBody>
            <a:bodyPr wrap="none" rtlCol="0">
              <a:spAutoFit/>
            </a:bodyPr>
            <a:lstStyle/>
            <a:p>
              <a:r>
                <a:rPr lang="en-US" sz="2400" dirty="0" err="1" smtClean="0"/>
                <a:t>cF</a:t>
              </a:r>
              <a:endParaRPr lang="en-US" sz="2400" dirty="0"/>
            </a:p>
          </p:txBody>
        </p:sp>
        <p:sp>
          <p:nvSpPr>
            <p:cNvPr id="75" name="TextBox 74"/>
            <p:cNvSpPr txBox="1"/>
            <p:nvPr/>
          </p:nvSpPr>
          <p:spPr>
            <a:xfrm>
              <a:off x="1543260" y="1341440"/>
              <a:ext cx="711239" cy="1025017"/>
            </a:xfrm>
            <a:prstGeom prst="rect">
              <a:avLst/>
            </a:prstGeom>
            <a:noFill/>
          </p:spPr>
          <p:txBody>
            <a:bodyPr wrap="none" rtlCol="0">
              <a:spAutoFit/>
            </a:bodyPr>
            <a:lstStyle/>
            <a:p>
              <a:r>
                <a:rPr lang="en-US" sz="2400" dirty="0" err="1" smtClean="0"/>
                <a:t>iF</a:t>
              </a:r>
              <a:endParaRPr lang="en-US" sz="2400" dirty="0"/>
            </a:p>
          </p:txBody>
        </p:sp>
      </p:grpSp>
      <p:sp>
        <p:nvSpPr>
          <p:cNvPr id="41" name="Rectangle 40"/>
          <p:cNvSpPr/>
          <p:nvPr/>
        </p:nvSpPr>
        <p:spPr>
          <a:xfrm>
            <a:off x="4267200" y="2438400"/>
            <a:ext cx="990600" cy="3733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5334000" y="2286000"/>
            <a:ext cx="3482063" cy="2184400"/>
          </a:xfrm>
          <a:prstGeom prst="rect">
            <a:avLst/>
          </a:prstGeom>
          <a:noFill/>
          <a:ln w="9525">
            <a:noFill/>
            <a:miter lim="800000"/>
            <a:headEnd/>
            <a:tailEnd/>
          </a:ln>
        </p:spPr>
      </p:pic>
      <p:sp>
        <p:nvSpPr>
          <p:cNvPr id="51" name="Down Arrow 50"/>
          <p:cNvSpPr/>
          <p:nvPr/>
        </p:nvSpPr>
        <p:spPr>
          <a:xfrm>
            <a:off x="7620000" y="2667000"/>
            <a:ext cx="228600" cy="30480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52" name="Down Arrow 51"/>
          <p:cNvSpPr/>
          <p:nvPr/>
        </p:nvSpPr>
        <p:spPr>
          <a:xfrm>
            <a:off x="6629400" y="2590800"/>
            <a:ext cx="228600" cy="30480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45" name="TextBox 44"/>
          <p:cNvSpPr txBox="1"/>
          <p:nvPr/>
        </p:nvSpPr>
        <p:spPr>
          <a:xfrm>
            <a:off x="5867400" y="4038600"/>
            <a:ext cx="2461892" cy="369332"/>
          </a:xfrm>
          <a:prstGeom prst="rect">
            <a:avLst/>
          </a:prstGeom>
          <a:noFill/>
        </p:spPr>
        <p:txBody>
          <a:bodyPr wrap="none" rtlCol="0">
            <a:spAutoFit/>
          </a:bodyPr>
          <a:lstStyle/>
          <a:p>
            <a:r>
              <a:rPr lang="en-US" dirty="0" smtClean="0">
                <a:solidFill>
                  <a:schemeClr val="bg1"/>
                </a:solidFill>
              </a:rPr>
              <a:t>Left forelimb stimulated</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childTnLst>
                                </p:cTn>
                              </p:par>
                              <p:par>
                                <p:cTn id="23" presetID="1" presetClass="entr" presetSubtype="0" fill="hold" grpId="1"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xit" presetSubtype="0" fill="hold"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childTnLst>
                                </p:cTn>
                              </p:par>
                              <p:par>
                                <p:cTn id="52" presetID="10" presetClass="exit" presetSubtype="0" fill="hold" grpId="0" nodeType="withEffect">
                                  <p:stCondLst>
                                    <p:cond delay="0"/>
                                  </p:stCondLst>
                                  <p:childTnLst>
                                    <p:animEffect transition="out" filter="fade">
                                      <p:cBhvr>
                                        <p:cTn id="53" dur="1000"/>
                                        <p:tgtEl>
                                          <p:spTgt spid="38"/>
                                        </p:tgtEl>
                                      </p:cBhvr>
                                    </p:animEffect>
                                    <p:set>
                                      <p:cBhvr>
                                        <p:cTn id="54" dur="1" fill="hold">
                                          <p:stCondLst>
                                            <p:cond delay="999"/>
                                          </p:stCondLst>
                                        </p:cTn>
                                        <p:tgtEl>
                                          <p:spTgt spid="3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4"/>
                                        </p:tgtEl>
                                      </p:cBhvr>
                                    </p:animEffect>
                                    <p:set>
                                      <p:cBhvr>
                                        <p:cTn id="57" dur="1" fill="hold">
                                          <p:stCondLst>
                                            <p:cond delay="999"/>
                                          </p:stCondLst>
                                        </p:cTn>
                                        <p:tgtEl>
                                          <p:spTgt spid="4"/>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par>
                                <p:cTn id="77" presetID="10" presetClass="exit" presetSubtype="0" fill="hold" grpId="1" nodeType="withEffect">
                                  <p:stCondLst>
                                    <p:cond delay="0"/>
                                  </p:stCondLst>
                                  <p:childTnLst>
                                    <p:animEffect transition="out" filter="fade">
                                      <p:cBhvr>
                                        <p:cTn id="78" dur="500"/>
                                        <p:tgtEl>
                                          <p:spTgt spid="53"/>
                                        </p:tgtEl>
                                      </p:cBhvr>
                                    </p:animEffect>
                                    <p:set>
                                      <p:cBhvr>
                                        <p:cTn id="79" dur="1" fill="hold">
                                          <p:stCondLst>
                                            <p:cond delay="499"/>
                                          </p:stCondLst>
                                        </p:cTn>
                                        <p:tgtEl>
                                          <p:spTgt spid="5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1"/>
                                        </p:tgtEl>
                                      </p:cBhvr>
                                    </p:animEffect>
                                    <p:set>
                                      <p:cBhvr>
                                        <p:cTn id="82"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9" grpId="0" animBg="1"/>
      <p:bldP spid="53" grpId="0" animBg="1"/>
      <p:bldP spid="53" grpId="1" animBg="1"/>
      <p:bldP spid="54" grpId="0" animBg="1"/>
      <p:bldP spid="42" grpId="0" animBg="1"/>
      <p:bldP spid="49" grpId="1" animBg="1"/>
      <p:bldP spid="41" grpId="0" animBg="1"/>
      <p:bldP spid="51" grpId="0" animBg="1"/>
      <p:bldP spid="51" grpId="1" animBg="1"/>
      <p:bldP spid="52" grpId="0" animBg="1"/>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latin typeface="Adobe Garamond Pro Bold" pitchFamily="18" charset="0"/>
              </a:rPr>
              <a:t>Conclusions</a:t>
            </a:r>
            <a:endParaRPr lang="en-US" dirty="0">
              <a:solidFill>
                <a:schemeClr val="bg1">
                  <a:lumMod val="85000"/>
                </a:schemeClr>
              </a:solidFill>
              <a:latin typeface="Adobe Garamond Pro Bold" pitchFamily="18" charset="0"/>
            </a:endParaRPr>
          </a:p>
        </p:txBody>
      </p:sp>
      <p:sp>
        <p:nvSpPr>
          <p:cNvPr id="3" name="Content Placeholder 2"/>
          <p:cNvSpPr>
            <a:spLocks noGrp="1"/>
          </p:cNvSpPr>
          <p:nvPr>
            <p:ph idx="1"/>
          </p:nvPr>
        </p:nvSpPr>
        <p:spPr>
          <a:xfrm>
            <a:off x="457200" y="1600200"/>
            <a:ext cx="8229600" cy="4267200"/>
          </a:xfrm>
        </p:spPr>
        <p:txBody>
          <a:bodyPr>
            <a:noAutofit/>
          </a:bodyPr>
          <a:lstStyle/>
          <a:p>
            <a:pPr lvl="0">
              <a:lnSpc>
                <a:spcPct val="120000"/>
              </a:lnSpc>
              <a:buNone/>
              <a:defRPr/>
            </a:pPr>
            <a:r>
              <a:rPr lang="en-US" sz="2200" b="1" dirty="0" smtClean="0"/>
              <a:t>Summary</a:t>
            </a:r>
          </a:p>
          <a:p>
            <a:pPr lvl="0">
              <a:lnSpc>
                <a:spcPct val="120000"/>
              </a:lnSpc>
              <a:defRPr/>
            </a:pPr>
            <a:r>
              <a:rPr lang="en-US" sz="2200" dirty="0" smtClean="0"/>
              <a:t>SEPs are an objective means to quantify longitudinal cortical changes in specific regions</a:t>
            </a:r>
          </a:p>
          <a:p>
            <a:pPr>
              <a:lnSpc>
                <a:spcPct val="120000"/>
              </a:lnSpc>
            </a:pPr>
            <a:r>
              <a:rPr lang="en-US" sz="2200" dirty="0" smtClean="0"/>
              <a:t>Dramatic increase in the extent of forelimb cortical activation due to sensory input after moderate SCI</a:t>
            </a:r>
          </a:p>
          <a:p>
            <a:pPr>
              <a:lnSpc>
                <a:spcPct val="120000"/>
              </a:lnSpc>
            </a:pPr>
            <a:r>
              <a:rPr lang="en-US" sz="2200" dirty="0" smtClean="0"/>
              <a:t>Hindlimb region becomes activated upon forelimb stimulation after injury</a:t>
            </a:r>
          </a:p>
          <a:p>
            <a:pPr>
              <a:lnSpc>
                <a:spcPct val="120000"/>
              </a:lnSpc>
            </a:pPr>
            <a:r>
              <a:rPr lang="en-US" sz="2200" dirty="0" smtClean="0"/>
              <a:t>New ipsilateral activity upon forelimb stimulation emerges</a:t>
            </a:r>
          </a:p>
          <a:p>
            <a:pPr>
              <a:lnSpc>
                <a:spcPct val="120000"/>
              </a:lnSpc>
            </a:pPr>
            <a:r>
              <a:rPr lang="en-US" sz="2200" dirty="0" smtClean="0"/>
              <a:t>Rapid adaptation within 4 days following injury</a:t>
            </a:r>
          </a:p>
          <a:p>
            <a:pPr>
              <a:lnSpc>
                <a:spcPct val="120000"/>
              </a:lnSpc>
            </a:pPr>
            <a:endParaRPr lang="en-US" sz="2200" dirty="0" smtClean="0"/>
          </a:p>
        </p:txBody>
      </p:sp>
      <p:sp>
        <p:nvSpPr>
          <p:cNvPr id="5" name="Content Placeholder 2"/>
          <p:cNvSpPr txBox="1">
            <a:spLocks/>
          </p:cNvSpPr>
          <p:nvPr/>
        </p:nvSpPr>
        <p:spPr>
          <a:xfrm>
            <a:off x="457200" y="1600200"/>
            <a:ext cx="8229600" cy="121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latin typeface="Adobe Garamond Pro Bold" pitchFamily="18" charset="0"/>
              </a:rPr>
              <a:t>Conclusions</a:t>
            </a:r>
            <a:endParaRPr lang="en-US" dirty="0">
              <a:solidFill>
                <a:schemeClr val="bg1">
                  <a:lumMod val="85000"/>
                </a:schemeClr>
              </a:solidFill>
              <a:latin typeface="Adobe Garamond Pro Bold" pitchFamily="18" charset="0"/>
            </a:endParaRPr>
          </a:p>
        </p:txBody>
      </p:sp>
      <p:sp>
        <p:nvSpPr>
          <p:cNvPr id="5" name="Content Placeholder 2"/>
          <p:cNvSpPr txBox="1">
            <a:spLocks/>
          </p:cNvSpPr>
          <p:nvPr/>
        </p:nvSpPr>
        <p:spPr>
          <a:xfrm>
            <a:off x="457200" y="1600200"/>
            <a:ext cx="8229600" cy="487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Conclusions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An increase in cortical forelimb representation post-injury</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 partial expansion into the pre-injury hindlimb region</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May occur via new spinal connections formed from partially intact hindlimb neurons above the site of injury; and/or a re-mapping of neurons in the cortex</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CNS is capable of adaptation and reorganization early after injury</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endParaRPr lang="en-US" sz="2200" dirty="0" smtClean="0"/>
          </a:p>
          <a:p>
            <a:pPr>
              <a:lnSpc>
                <a:spcPct val="120000"/>
              </a:lnSpc>
              <a:buNone/>
            </a:pPr>
            <a:r>
              <a:rPr lang="en-US" sz="2200" b="1" dirty="0" smtClean="0"/>
              <a:t>Future Directions</a:t>
            </a:r>
          </a:p>
          <a:p>
            <a:pPr>
              <a:lnSpc>
                <a:spcPct val="120000"/>
              </a:lnSpc>
            </a:pPr>
            <a:r>
              <a:rPr lang="en-US" sz="2200" dirty="0" smtClean="0"/>
              <a:t>If and how these plastic responses relate to functional improvement and recovery?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latin typeface="Adobe Garamond Pro Bold" pitchFamily="18" charset="0"/>
              </a:rPr>
              <a:t>References</a:t>
            </a:r>
            <a:endParaRPr lang="en-US" dirty="0">
              <a:solidFill>
                <a:schemeClr val="bg1">
                  <a:lumMod val="85000"/>
                </a:schemeClr>
              </a:solidFill>
              <a:latin typeface="Adobe Garamond Pro Bold" pitchFamily="18" charset="0"/>
            </a:endParaRPr>
          </a:p>
        </p:txBody>
      </p:sp>
      <p:sp>
        <p:nvSpPr>
          <p:cNvPr id="3" name="Content Placeholder 2"/>
          <p:cNvSpPr>
            <a:spLocks noGrp="1"/>
          </p:cNvSpPr>
          <p:nvPr>
            <p:ph idx="1"/>
          </p:nvPr>
        </p:nvSpPr>
        <p:spPr>
          <a:xfrm>
            <a:off x="457200" y="1600201"/>
            <a:ext cx="8229600" cy="3428999"/>
          </a:xfrm>
        </p:spPr>
        <p:txBody>
          <a:bodyPr>
            <a:normAutofit fontScale="47500" lnSpcReduction="20000"/>
          </a:bodyPr>
          <a:lstStyle/>
          <a:p>
            <a:pPr marL="514350" indent="-514350">
              <a:lnSpc>
                <a:spcPct val="120000"/>
              </a:lnSpc>
              <a:buFont typeface="+mj-lt"/>
              <a:buAutoNum type="arabicPeriod"/>
            </a:pPr>
            <a:r>
              <a:rPr lang="en-US" dirty="0" smtClean="0"/>
              <a:t>Online image, http://www.wingsforlife.com/spinal_cord_injury.php?page=3</a:t>
            </a:r>
          </a:p>
          <a:p>
            <a:pPr marL="514350" indent="-514350">
              <a:lnSpc>
                <a:spcPct val="120000"/>
              </a:lnSpc>
              <a:buFont typeface="+mj-lt"/>
              <a:buAutoNum type="arabicPeriod"/>
            </a:pPr>
            <a:r>
              <a:rPr lang="en-US" dirty="0" smtClean="0"/>
              <a:t>Olivier </a:t>
            </a:r>
            <a:r>
              <a:rPr lang="en-US" dirty="0" err="1" smtClean="0"/>
              <a:t>Raineteau</a:t>
            </a:r>
            <a:r>
              <a:rPr lang="en-US" dirty="0" smtClean="0"/>
              <a:t>, 2008 Plastic responses to spinal cord injury. </a:t>
            </a:r>
            <a:r>
              <a:rPr lang="en-US" dirty="0" err="1" smtClean="0"/>
              <a:t>Behavioural</a:t>
            </a:r>
            <a:r>
              <a:rPr lang="en-US" dirty="0" smtClean="0"/>
              <a:t> Brain Research 192 (2008) 114–123</a:t>
            </a:r>
          </a:p>
          <a:p>
            <a:pPr marL="514350" indent="-514350">
              <a:lnSpc>
                <a:spcPct val="120000"/>
              </a:lnSpc>
              <a:buFont typeface="+mj-lt"/>
              <a:buAutoNum type="arabicPeriod"/>
            </a:pPr>
            <a:r>
              <a:rPr lang="en-US" dirty="0" smtClean="0"/>
              <a:t>A. </a:t>
            </a:r>
            <a:r>
              <a:rPr lang="en-US" dirty="0" err="1" smtClean="0"/>
              <a:t>Ghosh</a:t>
            </a:r>
            <a:r>
              <a:rPr lang="en-US" i="1" dirty="0" smtClean="0"/>
              <a:t>, et al.</a:t>
            </a:r>
            <a:r>
              <a:rPr lang="en-US" dirty="0" smtClean="0"/>
              <a:t>, "Rewiring of hindlimb corticospinal neurons after spinal cord injury," </a:t>
            </a:r>
            <a:r>
              <a:rPr lang="en-US" i="1" dirty="0" smtClean="0"/>
              <a:t>Nature Neuroscience, </a:t>
            </a:r>
            <a:r>
              <a:rPr lang="en-US" dirty="0" smtClean="0"/>
              <a:t>vol. 13, pp. 97-104, 2009.</a:t>
            </a:r>
          </a:p>
          <a:p>
            <a:pPr marL="514350" indent="-514350">
              <a:lnSpc>
                <a:spcPct val="120000"/>
              </a:lnSpc>
              <a:buFont typeface="+mj-lt"/>
              <a:buAutoNum type="arabicPeriod"/>
            </a:pPr>
            <a:r>
              <a:rPr lang="en-US" dirty="0" smtClean="0"/>
              <a:t>A. </a:t>
            </a:r>
            <a:r>
              <a:rPr lang="en-US" dirty="0" err="1" smtClean="0"/>
              <a:t>Ghosh</a:t>
            </a:r>
            <a:r>
              <a:rPr lang="en-US" i="1" dirty="0" smtClean="0"/>
              <a:t>, et al.</a:t>
            </a:r>
            <a:r>
              <a:rPr lang="en-US" dirty="0" smtClean="0"/>
              <a:t>, "Functional and anatomical reorganization of the sensory-motor cortex after incomplete spinal cord injury in adult rats," </a:t>
            </a:r>
            <a:r>
              <a:rPr lang="en-US" i="1" dirty="0" smtClean="0"/>
              <a:t>Journal of Neuroscience, </a:t>
            </a:r>
            <a:r>
              <a:rPr lang="en-US" dirty="0" smtClean="0"/>
              <a:t>vol. 29, p. 12210, 2009.</a:t>
            </a:r>
          </a:p>
          <a:p>
            <a:pPr marL="514350" indent="-514350">
              <a:lnSpc>
                <a:spcPct val="120000"/>
              </a:lnSpc>
              <a:buFont typeface="+mj-lt"/>
              <a:buAutoNum type="arabicPeriod"/>
            </a:pPr>
            <a:r>
              <a:rPr lang="en-US" dirty="0" err="1" smtClean="0"/>
              <a:t>Bareyre</a:t>
            </a:r>
            <a:r>
              <a:rPr lang="en-US" dirty="0" smtClean="0"/>
              <a:t>, et al. 2005. Transgenic labeling of the corticospinal tract for monitoring axonal responses to spinal cord injury</a:t>
            </a:r>
          </a:p>
          <a:p>
            <a:pPr marL="514350" indent="-514350">
              <a:lnSpc>
                <a:spcPct val="120000"/>
              </a:lnSpc>
              <a:buFont typeface="+mj-lt"/>
              <a:buAutoNum type="arabicPeriod"/>
            </a:pPr>
            <a:r>
              <a:rPr lang="en-US" dirty="0" err="1" smtClean="0"/>
              <a:t>Fouad</a:t>
            </a:r>
            <a:r>
              <a:rPr lang="en-US" dirty="0" smtClean="0"/>
              <a:t>, et al. 2001. Cervical sprouting of corticospinal fibers after thoracic spinal cord injury accompanies shifts in evoked motor </a:t>
            </a:r>
            <a:r>
              <a:rPr lang="en-US" dirty="0" err="1" smtClean="0"/>
              <a:t>responsesG</a:t>
            </a:r>
            <a:r>
              <a:rPr lang="en-US" dirty="0" smtClean="0"/>
              <a:t>. </a:t>
            </a:r>
            <a:r>
              <a:rPr lang="en-US" dirty="0" err="1" smtClean="0"/>
              <a:t>Agrawal</a:t>
            </a:r>
            <a:r>
              <a:rPr lang="en-US" i="1" dirty="0" smtClean="0"/>
              <a:t>, et al.</a:t>
            </a:r>
            <a:r>
              <a:rPr lang="en-US" dirty="0" smtClean="0"/>
              <a:t>, "Slope analysis of somatosensory evoked potentials in spinal cord injury for detecting contusion injury and focal demyelination," </a:t>
            </a:r>
            <a:r>
              <a:rPr lang="en-US" i="1" dirty="0" smtClean="0"/>
              <a:t>Journal of Clinical Neuroscience, </a:t>
            </a:r>
            <a:r>
              <a:rPr lang="en-US" dirty="0" smtClean="0"/>
              <a:t>vol. 17, pp. 1159-1164, 2010.</a:t>
            </a:r>
          </a:p>
          <a:p>
            <a:pPr marL="514350" indent="-514350">
              <a:lnSpc>
                <a:spcPct val="120000"/>
              </a:lnSpc>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latin typeface="Adobe Garamond Pro Bold" pitchFamily="18" charset="0"/>
              </a:rPr>
              <a:t>Acknowledgements</a:t>
            </a:r>
            <a:endParaRPr lang="en-US" dirty="0">
              <a:solidFill>
                <a:schemeClr val="bg1">
                  <a:lumMod val="85000"/>
                </a:schemeClr>
              </a:solidFill>
              <a:latin typeface="Adobe Garamond Pro Bold" pitchFamily="18" charset="0"/>
            </a:endParaRPr>
          </a:p>
        </p:txBody>
      </p:sp>
      <p:sp>
        <p:nvSpPr>
          <p:cNvPr id="3" name="Content Placeholder 2"/>
          <p:cNvSpPr>
            <a:spLocks noGrp="1"/>
          </p:cNvSpPr>
          <p:nvPr>
            <p:ph idx="1"/>
          </p:nvPr>
        </p:nvSpPr>
        <p:spPr/>
        <p:txBody>
          <a:bodyPr>
            <a:normAutofit fontScale="85000" lnSpcReduction="20000"/>
          </a:bodyPr>
          <a:lstStyle/>
          <a:p>
            <a:r>
              <a:rPr lang="en-US" sz="2800" dirty="0" smtClean="0"/>
              <a:t>Angelo All, MD, MBA</a:t>
            </a:r>
          </a:p>
          <a:p>
            <a:r>
              <a:rPr lang="en-US" sz="2800" dirty="0" smtClean="0"/>
              <a:t>Anil </a:t>
            </a:r>
            <a:r>
              <a:rPr lang="en-US" sz="2800" dirty="0" err="1" smtClean="0"/>
              <a:t>Maybhate</a:t>
            </a:r>
            <a:r>
              <a:rPr lang="en-US" sz="2800" dirty="0" smtClean="0"/>
              <a:t>, PhD</a:t>
            </a:r>
          </a:p>
          <a:p>
            <a:r>
              <a:rPr lang="en-US" sz="2800" dirty="0" err="1" smtClean="0"/>
              <a:t>Nitish</a:t>
            </a:r>
            <a:r>
              <a:rPr lang="en-US" sz="2800" dirty="0" smtClean="0"/>
              <a:t> </a:t>
            </a:r>
            <a:r>
              <a:rPr lang="en-US" sz="2800" dirty="0" err="1" smtClean="0"/>
              <a:t>Thakor</a:t>
            </a:r>
            <a:r>
              <a:rPr lang="en-US" sz="2800" dirty="0" smtClean="0"/>
              <a:t>, PhD</a:t>
            </a:r>
          </a:p>
          <a:p>
            <a:r>
              <a:rPr lang="en-US" sz="2800" dirty="0" err="1" smtClean="0"/>
              <a:t>Abhishek</a:t>
            </a:r>
            <a:r>
              <a:rPr lang="en-US" sz="2800" dirty="0" smtClean="0"/>
              <a:t> </a:t>
            </a:r>
            <a:r>
              <a:rPr lang="en-US" sz="2800" dirty="0" err="1" smtClean="0"/>
              <a:t>Rege</a:t>
            </a:r>
            <a:r>
              <a:rPr lang="en-US" sz="2800" dirty="0" smtClean="0"/>
              <a:t>, MSE</a:t>
            </a:r>
          </a:p>
          <a:p>
            <a:r>
              <a:rPr lang="en-US" sz="2800" dirty="0" smtClean="0"/>
              <a:t>Charles </a:t>
            </a:r>
            <a:r>
              <a:rPr lang="en-US" sz="2800" dirty="0" err="1" smtClean="0"/>
              <a:t>Hu</a:t>
            </a:r>
            <a:r>
              <a:rPr lang="en-US" sz="2800" dirty="0" smtClean="0"/>
              <a:t>, BS</a:t>
            </a:r>
          </a:p>
          <a:p>
            <a:r>
              <a:rPr lang="en-US" sz="2800" dirty="0" err="1" smtClean="0"/>
              <a:t>Siddharth</a:t>
            </a:r>
            <a:r>
              <a:rPr lang="en-US" sz="2800" dirty="0" smtClean="0"/>
              <a:t> Gupta, BS</a:t>
            </a:r>
          </a:p>
          <a:p>
            <a:r>
              <a:rPr lang="en-US" sz="2800" dirty="0" err="1" smtClean="0"/>
              <a:t>Nikta</a:t>
            </a:r>
            <a:r>
              <a:rPr lang="en-US" sz="2800" dirty="0" smtClean="0"/>
              <a:t> </a:t>
            </a:r>
            <a:r>
              <a:rPr lang="en-US" sz="2800" dirty="0" err="1" smtClean="0"/>
              <a:t>Pashai</a:t>
            </a:r>
            <a:r>
              <a:rPr lang="en-US" sz="2800" dirty="0" smtClean="0"/>
              <a:t>, BS</a:t>
            </a:r>
          </a:p>
          <a:p>
            <a:r>
              <a:rPr lang="en-US" sz="2800" dirty="0" smtClean="0"/>
              <a:t>David Sherman, PhD</a:t>
            </a:r>
          </a:p>
          <a:p>
            <a:r>
              <a:rPr lang="en-US" sz="2800" dirty="0" smtClean="0"/>
              <a:t>IEEE-EMBS</a:t>
            </a:r>
          </a:p>
          <a:p>
            <a:r>
              <a:rPr lang="en-US" sz="2800" dirty="0" smtClean="0"/>
              <a:t>Funding</a:t>
            </a:r>
          </a:p>
          <a:p>
            <a:pPr lvl="1">
              <a:buNone/>
            </a:pPr>
            <a:r>
              <a:rPr lang="en-US" sz="2400" dirty="0" smtClean="0"/>
              <a:t>Maryland Stem Cell Research Fund under Grants 2007 MSCRFII-0159-00 and 2009-MSCRFII-0091-00</a:t>
            </a:r>
          </a:p>
          <a:p>
            <a:endParaRPr lang="en-US" sz="2800" dirty="0" smtClean="0"/>
          </a:p>
        </p:txBody>
      </p:sp>
      <p:sp>
        <p:nvSpPr>
          <p:cNvPr id="4" name="TextBox 3"/>
          <p:cNvSpPr txBox="1"/>
          <p:nvPr/>
        </p:nvSpPr>
        <p:spPr>
          <a:xfrm>
            <a:off x="5943600" y="2286000"/>
            <a:ext cx="2438400" cy="132343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smtClean="0">
                <a:solidFill>
                  <a:schemeClr val="bg1"/>
                </a:solidFill>
              </a:rPr>
              <a:t>Contact</a:t>
            </a:r>
          </a:p>
          <a:p>
            <a:r>
              <a:rPr lang="en-US" sz="2000" dirty="0" smtClean="0">
                <a:solidFill>
                  <a:schemeClr val="bg1"/>
                </a:solidFill>
              </a:rPr>
              <a:t>Faith Bazley</a:t>
            </a:r>
          </a:p>
          <a:p>
            <a:r>
              <a:rPr lang="en-US" sz="2000" dirty="0" smtClean="0">
                <a:solidFill>
                  <a:schemeClr val="bg1"/>
                </a:solidFill>
                <a:hlinkClick r:id="rId3"/>
              </a:rPr>
              <a:t>faith@ieee.org</a:t>
            </a:r>
            <a:endParaRPr lang="en-US" sz="2000" dirty="0" smtClean="0">
              <a:solidFill>
                <a:schemeClr val="bg1"/>
              </a:solidFill>
            </a:endParaRPr>
          </a:p>
          <a:p>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3100" b="1" dirty="0" smtClean="0">
                <a:solidFill>
                  <a:schemeClr val="bg1">
                    <a:lumMod val="85000"/>
                  </a:schemeClr>
                </a:solidFill>
              </a:rPr>
              <a:t>Areas observed</a:t>
            </a:r>
            <a:endParaRPr lang="en-US" dirty="0">
              <a:solidFill>
                <a:schemeClr val="bg1">
                  <a:lumMod val="85000"/>
                </a:schemeClr>
              </a:solidFill>
              <a:latin typeface="Adobe Garamond Pro Bold" pitchFamily="18" charset="0"/>
            </a:endParaRPr>
          </a:p>
        </p:txBody>
      </p:sp>
      <p:grpSp>
        <p:nvGrpSpPr>
          <p:cNvPr id="3" name="Group 30"/>
          <p:cNvGrpSpPr/>
          <p:nvPr/>
        </p:nvGrpSpPr>
        <p:grpSpPr>
          <a:xfrm>
            <a:off x="2438400" y="1905000"/>
            <a:ext cx="5638800" cy="3352800"/>
            <a:chOff x="381000" y="1679808"/>
            <a:chExt cx="7516812" cy="5178192"/>
          </a:xfrm>
        </p:grpSpPr>
        <p:pic>
          <p:nvPicPr>
            <p:cNvPr id="2051" name="Picture 3" descr="C:\Users\Faith\Documents\Lab\Presentations\rat schematic.tif"/>
            <p:cNvPicPr>
              <a:picLocks noChangeAspect="1" noChangeArrowheads="1"/>
            </p:cNvPicPr>
            <p:nvPr/>
          </p:nvPicPr>
          <p:blipFill>
            <a:blip r:embed="rId3" cstate="print"/>
            <a:srcRect b="1656"/>
            <a:stretch>
              <a:fillRect/>
            </a:stretch>
          </p:blipFill>
          <p:spPr bwMode="auto">
            <a:xfrm>
              <a:off x="4114800" y="2332852"/>
              <a:ext cx="3783012" cy="4525148"/>
            </a:xfrm>
            <a:prstGeom prst="rect">
              <a:avLst/>
            </a:prstGeom>
            <a:noFill/>
          </p:spPr>
        </p:pic>
        <p:pic>
          <p:nvPicPr>
            <p:cNvPr id="5122" name="Picture 2" descr="C:\Users\Faith\Documents\Lab\Presentations\Insets.gif"/>
            <p:cNvPicPr>
              <a:picLocks noChangeAspect="1" noChangeArrowheads="1"/>
            </p:cNvPicPr>
            <p:nvPr/>
          </p:nvPicPr>
          <p:blipFill>
            <a:blip r:embed="rId4" cstate="print"/>
            <a:srcRect/>
            <a:stretch>
              <a:fillRect/>
            </a:stretch>
          </p:blipFill>
          <p:spPr bwMode="auto">
            <a:xfrm>
              <a:off x="381000" y="2283796"/>
              <a:ext cx="5334000" cy="2335056"/>
            </a:xfrm>
            <a:prstGeom prst="rect">
              <a:avLst/>
            </a:prstGeom>
            <a:noFill/>
          </p:spPr>
        </p:pic>
        <p:cxnSp>
          <p:nvCxnSpPr>
            <p:cNvPr id="18" name="Curved Connector 17"/>
            <p:cNvCxnSpPr>
              <a:endCxn id="23" idx="2"/>
            </p:cNvCxnSpPr>
            <p:nvPr/>
          </p:nvCxnSpPr>
          <p:spPr>
            <a:xfrm flipV="1">
              <a:off x="6096000" y="4189902"/>
              <a:ext cx="614974" cy="247204"/>
            </a:xfrm>
            <a:prstGeom prst="curvedConnector4">
              <a:avLst>
                <a:gd name="adj1" fmla="val 49563"/>
                <a:gd name="adj2" fmla="val 7526"/>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flipH="1">
              <a:off x="6705600" y="3217904"/>
              <a:ext cx="838200" cy="1676400"/>
            </a:xfrm>
            <a:prstGeom prst="arc">
              <a:avLst>
                <a:gd name="adj1" fmla="val 17756493"/>
                <a:gd name="adj2" fmla="val 1075265"/>
              </a:avLst>
            </a:prstGeom>
            <a:noFill/>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Arrow 28"/>
            <p:cNvSpPr/>
            <p:nvPr/>
          </p:nvSpPr>
          <p:spPr>
            <a:xfrm>
              <a:off x="5334000" y="4284704"/>
              <a:ext cx="457200" cy="30480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33800" y="2911972"/>
              <a:ext cx="1219200" cy="440828"/>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17"/>
            <p:cNvCxnSpPr/>
            <p:nvPr/>
          </p:nvCxnSpPr>
          <p:spPr>
            <a:xfrm rot="5400000" flipH="1" flipV="1">
              <a:off x="2857500" y="3408404"/>
              <a:ext cx="1676400" cy="1295400"/>
            </a:xfrm>
            <a:prstGeom prst="curvedConnector3">
              <a:avLst>
                <a:gd name="adj1" fmla="val 50000"/>
              </a:avLst>
            </a:prstGeom>
            <a:ln w="8890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3088" y="3048000"/>
              <a:ext cx="438912" cy="228600"/>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3088" y="3048000"/>
              <a:ext cx="438912" cy="228600"/>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04288" y="32777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42288" y="3018652"/>
              <a:ext cx="438912" cy="210312"/>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371088" y="3277732"/>
              <a:ext cx="438912" cy="210312"/>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6200000">
              <a:off x="4114800" y="2485252"/>
              <a:ext cx="4572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6-Point Star 16"/>
            <p:cNvSpPr/>
            <p:nvPr/>
          </p:nvSpPr>
          <p:spPr>
            <a:xfrm>
              <a:off x="6477000" y="4724400"/>
              <a:ext cx="457200" cy="228600"/>
            </a:xfrm>
            <a:prstGeom prst="star6">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39406" y="4522297"/>
              <a:ext cx="1828414" cy="570410"/>
            </a:xfrm>
            <a:prstGeom prst="rect">
              <a:avLst/>
            </a:prstGeom>
            <a:noFill/>
          </p:spPr>
          <p:txBody>
            <a:bodyPr wrap="square" rtlCol="0">
              <a:spAutoFit/>
            </a:bodyPr>
            <a:lstStyle/>
            <a:p>
              <a:r>
                <a:rPr lang="en-US" b="1" dirty="0" smtClean="0"/>
                <a:t>Stimulation</a:t>
              </a:r>
              <a:endParaRPr lang="en-US" sz="1400" b="1" dirty="0"/>
            </a:p>
          </p:txBody>
        </p:sp>
        <p:sp>
          <p:nvSpPr>
            <p:cNvPr id="25" name="Right Arrow 24"/>
            <p:cNvSpPr/>
            <p:nvPr/>
          </p:nvSpPr>
          <p:spPr>
            <a:xfrm rot="16200000">
              <a:off x="3352800" y="2743200"/>
              <a:ext cx="4572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1524000" y="2514600"/>
              <a:ext cx="4572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14801" y="1679808"/>
              <a:ext cx="500458" cy="523220"/>
            </a:xfrm>
            <a:prstGeom prst="rect">
              <a:avLst/>
            </a:prstGeom>
            <a:noFill/>
          </p:spPr>
          <p:txBody>
            <a:bodyPr wrap="none" rtlCol="0">
              <a:spAutoFit/>
            </a:bodyPr>
            <a:lstStyle/>
            <a:p>
              <a:r>
                <a:rPr lang="en-US" sz="2800" b="1" dirty="0" err="1" smtClean="0"/>
                <a:t>cF</a:t>
              </a:r>
              <a:endParaRPr lang="en-US" sz="2800" b="1" dirty="0"/>
            </a:p>
          </p:txBody>
        </p:sp>
        <p:sp>
          <p:nvSpPr>
            <p:cNvPr id="28" name="TextBox 27"/>
            <p:cNvSpPr txBox="1"/>
            <p:nvPr/>
          </p:nvSpPr>
          <p:spPr>
            <a:xfrm>
              <a:off x="3352800" y="1832209"/>
              <a:ext cx="561372" cy="523220"/>
            </a:xfrm>
            <a:prstGeom prst="rect">
              <a:avLst/>
            </a:prstGeom>
            <a:noFill/>
          </p:spPr>
          <p:txBody>
            <a:bodyPr wrap="none" rtlCol="0">
              <a:spAutoFit/>
            </a:bodyPr>
            <a:lstStyle/>
            <a:p>
              <a:r>
                <a:rPr lang="en-US" sz="2800" b="1" dirty="0" err="1" smtClean="0"/>
                <a:t>cH</a:t>
              </a:r>
              <a:endParaRPr lang="en-US" sz="2800" b="1" dirty="0"/>
            </a:p>
          </p:txBody>
        </p:sp>
        <p:sp>
          <p:nvSpPr>
            <p:cNvPr id="30" name="TextBox 29"/>
            <p:cNvSpPr txBox="1"/>
            <p:nvPr/>
          </p:nvSpPr>
          <p:spPr>
            <a:xfrm>
              <a:off x="1543260" y="1679808"/>
              <a:ext cx="437939" cy="523220"/>
            </a:xfrm>
            <a:prstGeom prst="rect">
              <a:avLst/>
            </a:prstGeom>
            <a:noFill/>
          </p:spPr>
          <p:txBody>
            <a:bodyPr wrap="none" rtlCol="0">
              <a:spAutoFit/>
            </a:bodyPr>
            <a:lstStyle/>
            <a:p>
              <a:r>
                <a:rPr lang="en-US" sz="2800" b="1" dirty="0" err="1" smtClean="0"/>
                <a:t>iF</a:t>
              </a:r>
              <a:endParaRPr lang="en-US" sz="2800" b="1" dirty="0"/>
            </a:p>
          </p:txBody>
        </p:sp>
      </p:grpSp>
      <p:graphicFrame>
        <p:nvGraphicFramePr>
          <p:cNvPr id="31" name="Table 30"/>
          <p:cNvGraphicFramePr>
            <a:graphicFrameLocks noGrp="1"/>
          </p:cNvGraphicFramePr>
          <p:nvPr/>
        </p:nvGraphicFramePr>
        <p:xfrm>
          <a:off x="533400" y="4419600"/>
          <a:ext cx="2895600" cy="1722120"/>
        </p:xfrm>
        <a:graphic>
          <a:graphicData uri="http://schemas.openxmlformats.org/drawingml/2006/table">
            <a:tbl>
              <a:tblPr firstRow="1" bandRow="1">
                <a:tableStyleId>{073A0DAA-6AF3-43AB-8588-CEC1D06C72B9}</a:tableStyleId>
              </a:tblPr>
              <a:tblGrid>
                <a:gridCol w="1143000"/>
                <a:gridCol w="990600"/>
                <a:gridCol w="762000"/>
              </a:tblGrid>
              <a:tr h="574040">
                <a:tc>
                  <a:txBody>
                    <a:bodyPr/>
                    <a:lstStyle/>
                    <a:p>
                      <a:endParaRPr lang="en-US" dirty="0"/>
                    </a:p>
                  </a:txBody>
                  <a:tcPr/>
                </a:tc>
                <a:tc>
                  <a:txBody>
                    <a:bodyPr/>
                    <a:lstStyle/>
                    <a:p>
                      <a:pPr algn="ctr"/>
                      <a:r>
                        <a:rPr lang="en-US" dirty="0" smtClean="0"/>
                        <a:t>Contra</a:t>
                      </a:r>
                      <a:endParaRPr lang="en-US" dirty="0"/>
                    </a:p>
                  </a:txBody>
                  <a:tcPr/>
                </a:tc>
                <a:tc>
                  <a:txBody>
                    <a:bodyPr/>
                    <a:lstStyle/>
                    <a:p>
                      <a:pPr algn="ctr"/>
                      <a:r>
                        <a:rPr lang="en-US" dirty="0" err="1" smtClean="0"/>
                        <a:t>Ipsi</a:t>
                      </a:r>
                      <a:endParaRPr lang="en-US" dirty="0"/>
                    </a:p>
                  </a:txBody>
                  <a:tcPr/>
                </a:tc>
              </a:tr>
              <a:tr h="574040">
                <a:tc>
                  <a:txBody>
                    <a:bodyPr/>
                    <a:lstStyle/>
                    <a:p>
                      <a:r>
                        <a:rPr lang="en-US" dirty="0" smtClean="0"/>
                        <a:t>Forelimb</a:t>
                      </a:r>
                      <a:endParaRPr lang="en-US" dirty="0"/>
                    </a:p>
                  </a:txBody>
                  <a:tcPr anchor="ctr"/>
                </a:tc>
                <a:tc>
                  <a:txBody>
                    <a:bodyPr/>
                    <a:lstStyle/>
                    <a:p>
                      <a:endParaRPr lang="en-US" dirty="0"/>
                    </a:p>
                  </a:txBody>
                  <a:tcPr/>
                </a:tc>
                <a:tc>
                  <a:txBody>
                    <a:bodyPr/>
                    <a:lstStyle/>
                    <a:p>
                      <a:endParaRPr lang="en-US" dirty="0"/>
                    </a:p>
                  </a:txBody>
                  <a:tcPr/>
                </a:tc>
              </a:tr>
              <a:tr h="574040">
                <a:tc>
                  <a:txBody>
                    <a:bodyPr/>
                    <a:lstStyle/>
                    <a:p>
                      <a:r>
                        <a:rPr lang="en-US" dirty="0" smtClean="0"/>
                        <a:t>Hindlimb</a:t>
                      </a:r>
                      <a:endParaRPr lang="en-US" dirty="0"/>
                    </a:p>
                  </a:txBody>
                  <a:tcPr anchor="ctr"/>
                </a:tc>
                <a:tc>
                  <a:txBody>
                    <a:bodyPr/>
                    <a:lstStyle/>
                    <a:p>
                      <a:endParaRPr lang="en-US" dirty="0"/>
                    </a:p>
                  </a:txBody>
                  <a:tcPr/>
                </a:tc>
                <a:tc>
                  <a:txBody>
                    <a:bodyPr/>
                    <a:lstStyle/>
                    <a:p>
                      <a:endParaRPr lang="en-US" dirty="0"/>
                    </a:p>
                  </a:txBody>
                  <a:tcPr/>
                </a:tc>
              </a:tr>
            </a:tbl>
          </a:graphicData>
        </a:graphic>
      </p:graphicFrame>
      <p:sp>
        <p:nvSpPr>
          <p:cNvPr id="32" name="Oval 31"/>
          <p:cNvSpPr/>
          <p:nvPr/>
        </p:nvSpPr>
        <p:spPr>
          <a:xfrm>
            <a:off x="2057400" y="5105400"/>
            <a:ext cx="304800" cy="3048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1</a:t>
            </a:r>
            <a:endParaRPr lang="en-US" dirty="0"/>
          </a:p>
        </p:txBody>
      </p:sp>
      <p:sp>
        <p:nvSpPr>
          <p:cNvPr id="33" name="Oval 32"/>
          <p:cNvSpPr/>
          <p:nvPr/>
        </p:nvSpPr>
        <p:spPr>
          <a:xfrm>
            <a:off x="2895600" y="5105400"/>
            <a:ext cx="304800" cy="3048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3</a:t>
            </a:r>
            <a:endParaRPr lang="en-US" dirty="0"/>
          </a:p>
        </p:txBody>
      </p:sp>
      <p:sp>
        <p:nvSpPr>
          <p:cNvPr id="35" name="Oval 34"/>
          <p:cNvSpPr/>
          <p:nvPr/>
        </p:nvSpPr>
        <p:spPr>
          <a:xfrm>
            <a:off x="2057400" y="5791200"/>
            <a:ext cx="304800" cy="3048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2</a:t>
            </a:r>
            <a:endParaRPr lang="en-US" dirty="0"/>
          </a:p>
        </p:txBody>
      </p:sp>
      <p:cxnSp>
        <p:nvCxnSpPr>
          <p:cNvPr id="37" name="Straight Arrow Connector 36"/>
          <p:cNvCxnSpPr>
            <a:stCxn id="32" idx="6"/>
            <a:endCxn id="33" idx="2"/>
          </p:cNvCxnSpPr>
          <p:nvPr/>
        </p:nvCxnSpPr>
        <p:spPr>
          <a:xfrm>
            <a:off x="2362200" y="5257800"/>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2" idx="4"/>
            <a:endCxn id="35" idx="0"/>
          </p:cNvCxnSpPr>
          <p:nvPr/>
        </p:nvCxnSpPr>
        <p:spPr>
          <a:xfrm rot="5400000">
            <a:off x="2019300" y="56007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9600" y="3962400"/>
            <a:ext cx="2831481" cy="369332"/>
          </a:xfrm>
          <a:prstGeom prst="rect">
            <a:avLst/>
          </a:prstGeom>
          <a:noFill/>
        </p:spPr>
        <p:txBody>
          <a:bodyPr wrap="none" rtlCol="0">
            <a:spAutoFit/>
          </a:bodyPr>
          <a:lstStyle/>
          <a:p>
            <a:r>
              <a:rPr lang="en-US" dirty="0" smtClean="0"/>
              <a:t>During forelimb stimulation: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514600"/>
          </a:xfrm>
          <a:solidFill>
            <a:schemeClr val="bg1"/>
          </a:solidFill>
        </p:spPr>
        <p:txBody>
          <a:bodyPr>
            <a:normAutofit/>
          </a:bodyPr>
          <a:lstStyle/>
          <a:p>
            <a:r>
              <a:rPr lang="en-US" dirty="0" smtClean="0"/>
              <a:t>Loss of electrical signal conduction</a:t>
            </a:r>
          </a:p>
          <a:p>
            <a:pPr lvl="1"/>
            <a:r>
              <a:rPr lang="en-US" dirty="0" smtClean="0"/>
              <a:t>disruption of neural pathways</a:t>
            </a:r>
          </a:p>
          <a:p>
            <a:pPr lvl="1"/>
            <a:r>
              <a:rPr lang="en-US" dirty="0" smtClean="0"/>
              <a:t>damaged myelin</a:t>
            </a:r>
          </a:p>
          <a:p>
            <a:pPr lvl="1"/>
            <a:r>
              <a:rPr lang="en-US" dirty="0" smtClean="0"/>
              <a:t>cavity formation</a:t>
            </a:r>
          </a:p>
          <a:p>
            <a:pPr>
              <a:buNone/>
            </a:pPr>
            <a:endParaRPr lang="en-US" dirty="0"/>
          </a:p>
        </p:txBody>
      </p:sp>
      <p:sp>
        <p:nvSpPr>
          <p:cNvPr id="6" name="Content Placeholder 2"/>
          <p:cNvSpPr txBox="1">
            <a:spLocks/>
          </p:cNvSpPr>
          <p:nvPr/>
        </p:nvSpPr>
        <p:spPr>
          <a:xfrm>
            <a:off x="381000" y="1600200"/>
            <a:ext cx="8229600" cy="28956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Inflammation and migration of glial cells to the site of injury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formation of a glial scar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inhibition of axonal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re-growth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81000" y="1600200"/>
            <a:ext cx="8229600" cy="28956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Most human</a:t>
            </a:r>
            <a:r>
              <a:rPr kumimoji="0" lang="en-US" sz="3200" b="0" i="0" u="none" strike="noStrike" kern="1200" cap="none" spc="0" normalizeH="0" noProof="0" dirty="0" smtClean="0">
                <a:ln>
                  <a:noFill/>
                </a:ln>
                <a:solidFill>
                  <a:schemeClr val="tx1"/>
                </a:solidFill>
                <a:effectLst/>
                <a:uLnTx/>
                <a:uFillTx/>
                <a:latin typeface="+mn-lt"/>
                <a:ea typeface="+mn-ea"/>
                <a:cs typeface="+mn-cs"/>
              </a:rPr>
              <a:t> SCIs are incomplete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number of anatomically intact but functionally compromised pathways remain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Background</a:t>
            </a:r>
            <a:br>
              <a:rPr lang="en-US" dirty="0" smtClean="0">
                <a:solidFill>
                  <a:schemeClr val="bg1">
                    <a:lumMod val="85000"/>
                  </a:schemeClr>
                </a:solidFill>
                <a:latin typeface="Adobe Garamond Pro Bold" pitchFamily="18" charset="0"/>
              </a:rPr>
            </a:br>
            <a:r>
              <a:rPr lang="en-US" sz="3600" dirty="0" smtClean="0">
                <a:solidFill>
                  <a:schemeClr val="bg1">
                    <a:lumMod val="85000"/>
                  </a:schemeClr>
                </a:solidFill>
              </a:rPr>
              <a:t>Spinal cord injury</a:t>
            </a:r>
            <a:endParaRPr lang="en-US" dirty="0">
              <a:solidFill>
                <a:schemeClr val="bg1">
                  <a:lumMod val="85000"/>
                </a:schemeClr>
              </a:solidFill>
              <a:latin typeface="Adobe Garamond Pro Bold" pitchFamily="18" charset="0"/>
            </a:endParaRPr>
          </a:p>
        </p:txBody>
      </p:sp>
      <p:sp>
        <p:nvSpPr>
          <p:cNvPr id="5" name="TextBox 4"/>
          <p:cNvSpPr txBox="1"/>
          <p:nvPr/>
        </p:nvSpPr>
        <p:spPr>
          <a:xfrm>
            <a:off x="762000" y="4114800"/>
            <a:ext cx="184731" cy="369332"/>
          </a:xfrm>
          <a:prstGeom prst="rect">
            <a:avLst/>
          </a:prstGeom>
          <a:noFill/>
        </p:spPr>
        <p:txBody>
          <a:bodyPr wrap="none" rtlCol="0">
            <a:spAutoFit/>
          </a:bodyPr>
          <a:lstStyle/>
          <a:p>
            <a:endParaRPr lang="en-US" dirty="0"/>
          </a:p>
        </p:txBody>
      </p:sp>
      <p:pic>
        <p:nvPicPr>
          <p:cNvPr id="2050" name="Picture 2" descr="C:\Users\Faith\Documents\Lab\Presentations\What_is_SCI_6_EN.jpg"/>
          <p:cNvPicPr>
            <a:picLocks noChangeAspect="1" noChangeArrowheads="1"/>
          </p:cNvPicPr>
          <p:nvPr/>
        </p:nvPicPr>
        <p:blipFill>
          <a:blip r:embed="rId3" cstate="print"/>
          <a:srcRect/>
          <a:stretch>
            <a:fillRect/>
          </a:stretch>
        </p:blipFill>
        <p:spPr bwMode="auto">
          <a:xfrm>
            <a:off x="4038600" y="3352800"/>
            <a:ext cx="4930032" cy="3124200"/>
          </a:xfrm>
          <a:prstGeom prst="rect">
            <a:avLst/>
          </a:prstGeom>
          <a:noFill/>
        </p:spPr>
      </p:pic>
      <p:sp>
        <p:nvSpPr>
          <p:cNvPr id="9" name="TextBox 8"/>
          <p:cNvSpPr txBox="1"/>
          <p:nvPr/>
        </p:nvSpPr>
        <p:spPr>
          <a:xfrm>
            <a:off x="7340493" y="6550223"/>
            <a:ext cx="1803507" cy="307777"/>
          </a:xfrm>
          <a:prstGeom prst="rect">
            <a:avLst/>
          </a:prstGeom>
          <a:noFill/>
        </p:spPr>
        <p:txBody>
          <a:bodyPr wrap="none" rtlCol="0">
            <a:spAutoFit/>
          </a:bodyPr>
          <a:lstStyle/>
          <a:p>
            <a:r>
              <a:rPr lang="en-US" sz="1400" dirty="0" smtClean="0"/>
              <a:t>www.wingsforlife.com</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latin typeface="Adobe Garamond Pro Bold" pitchFamily="18" charset="0"/>
              </a:rPr>
              <a:t>Supplementary Data</a:t>
            </a:r>
            <a:endParaRPr lang="en-US" dirty="0">
              <a:solidFill>
                <a:schemeClr val="bg1">
                  <a:lumMod val="85000"/>
                </a:schemeClr>
              </a:solidFill>
              <a:latin typeface="Adobe Garamond Pro Bold" pitchFamily="18" charset="0"/>
            </a:endParaRPr>
          </a:p>
        </p:txBody>
      </p:sp>
      <p:pic>
        <p:nvPicPr>
          <p:cNvPr id="2050" name="Picture 2" descr="C:\Users\Faith\Documents\Lab\Publications\Ipsilateral Forelimb\Figure 5 latency- layers.tif"/>
          <p:cNvPicPr>
            <a:picLocks noChangeAspect="1" noChangeArrowheads="1"/>
          </p:cNvPicPr>
          <p:nvPr/>
        </p:nvPicPr>
        <p:blipFill>
          <a:blip r:embed="rId3" cstate="print"/>
          <a:srcRect/>
          <a:stretch>
            <a:fillRect/>
          </a:stretch>
        </p:blipFill>
        <p:spPr bwMode="auto">
          <a:xfrm>
            <a:off x="200278" y="1828800"/>
            <a:ext cx="6081164" cy="4114800"/>
          </a:xfrm>
          <a:prstGeom prst="rect">
            <a:avLst/>
          </a:prstGeom>
          <a:noFill/>
        </p:spPr>
      </p:pic>
      <p:sp>
        <p:nvSpPr>
          <p:cNvPr id="5" name="TextBox 4"/>
          <p:cNvSpPr txBox="1"/>
          <p:nvPr/>
        </p:nvSpPr>
        <p:spPr>
          <a:xfrm>
            <a:off x="6096000" y="1981200"/>
            <a:ext cx="3048000" cy="3970318"/>
          </a:xfrm>
          <a:prstGeom prst="rect">
            <a:avLst/>
          </a:prstGeom>
          <a:noFill/>
        </p:spPr>
        <p:txBody>
          <a:bodyPr wrap="square" rtlCol="0">
            <a:spAutoFit/>
          </a:bodyPr>
          <a:lstStyle/>
          <a:p>
            <a:endParaRPr lang="en-US" b="1" dirty="0" smtClean="0"/>
          </a:p>
          <a:p>
            <a:endParaRPr lang="en-US" b="1" dirty="0" smtClean="0"/>
          </a:p>
          <a:p>
            <a:pPr marL="342900" indent="-342900"/>
            <a:r>
              <a:rPr lang="en-US" dirty="0" smtClean="0"/>
              <a:t>1.  Contralateral forelimb sensory region</a:t>
            </a:r>
          </a:p>
          <a:p>
            <a:pPr marL="342900" indent="-342900"/>
            <a:r>
              <a:rPr lang="en-US" dirty="0" smtClean="0"/>
              <a:t>	</a:t>
            </a:r>
            <a:r>
              <a:rPr lang="en-US" b="1" dirty="0" smtClean="0"/>
              <a:t>~ 11 ms</a:t>
            </a:r>
            <a:r>
              <a:rPr lang="en-US" dirty="0" smtClean="0"/>
              <a:t>	</a:t>
            </a:r>
          </a:p>
          <a:p>
            <a:pPr marL="342900" indent="-342900"/>
            <a:endParaRPr lang="en-US" dirty="0" smtClean="0"/>
          </a:p>
          <a:p>
            <a:pPr marL="342900" indent="-342900">
              <a:buAutoNum type="arabicPeriod" startAt="2"/>
            </a:pPr>
            <a:r>
              <a:rPr lang="en-US" dirty="0" smtClean="0"/>
              <a:t>adjacent contralateral hindlimb sensory region</a:t>
            </a:r>
          </a:p>
          <a:p>
            <a:pPr marL="342900" indent="-342900"/>
            <a:r>
              <a:rPr lang="en-US" dirty="0" smtClean="0"/>
              <a:t>	</a:t>
            </a:r>
            <a:r>
              <a:rPr lang="en-US" b="1" dirty="0" smtClean="0"/>
              <a:t>~ 12 ms</a:t>
            </a:r>
          </a:p>
          <a:p>
            <a:pPr marL="342900" indent="-342900"/>
            <a:endParaRPr lang="en-US" dirty="0" smtClean="0"/>
          </a:p>
          <a:p>
            <a:pPr marL="342900" indent="-342900"/>
            <a:r>
              <a:rPr lang="en-US" dirty="0" smtClean="0"/>
              <a:t>3.  Ipsilateral forelimb sensory region</a:t>
            </a:r>
          </a:p>
          <a:p>
            <a:pPr marL="342900" indent="-342900"/>
            <a:r>
              <a:rPr lang="en-US" dirty="0" smtClean="0"/>
              <a:t>	</a:t>
            </a:r>
            <a:r>
              <a:rPr lang="en-US" b="1" dirty="0" smtClean="0"/>
              <a:t>~ 16 ms</a:t>
            </a:r>
          </a:p>
          <a:p>
            <a:pPr marL="342900" indent="-342900">
              <a:buAutoNum type="arabicPeriod"/>
            </a:pPr>
            <a:endParaRPr lang="en-US" dirty="0"/>
          </a:p>
        </p:txBody>
      </p:sp>
      <p:sp>
        <p:nvSpPr>
          <p:cNvPr id="6" name="TextBox 5"/>
          <p:cNvSpPr txBox="1"/>
          <p:nvPr/>
        </p:nvSpPr>
        <p:spPr>
          <a:xfrm>
            <a:off x="838200" y="6019800"/>
            <a:ext cx="989373" cy="307777"/>
          </a:xfrm>
          <a:prstGeom prst="rect">
            <a:avLst/>
          </a:prstGeom>
          <a:noFill/>
        </p:spPr>
        <p:txBody>
          <a:bodyPr wrap="none" rtlCol="0">
            <a:spAutoFit/>
          </a:bodyPr>
          <a:lstStyle/>
          <a:p>
            <a:r>
              <a:rPr lang="en-US" sz="1400" dirty="0" smtClean="0"/>
              <a:t>* p &lt; 0.001</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latin typeface="Adobe Garamond Pro Bold" pitchFamily="18" charset="0"/>
              </a:rPr>
              <a:t>Supplementary Data</a:t>
            </a:r>
            <a:endParaRPr lang="en-US" dirty="0">
              <a:solidFill>
                <a:schemeClr val="bg1">
                  <a:lumMod val="85000"/>
                </a:schemeClr>
              </a:solidFill>
              <a:latin typeface="Adobe Garamond Pro Bold" pitchFamily="18" charset="0"/>
            </a:endParaRPr>
          </a:p>
        </p:txBody>
      </p:sp>
      <p:pic>
        <p:nvPicPr>
          <p:cNvPr id="3074" name="Picture 2" descr="C:\Users\Faith\Documents\Lab\Publications\Ipsilateral Forelimb\Figure 3.tif"/>
          <p:cNvPicPr>
            <a:picLocks noChangeAspect="1" noChangeArrowheads="1"/>
          </p:cNvPicPr>
          <p:nvPr/>
        </p:nvPicPr>
        <p:blipFill>
          <a:blip r:embed="rId3" cstate="print"/>
          <a:srcRect r="32957"/>
          <a:stretch>
            <a:fillRect/>
          </a:stretch>
        </p:blipFill>
        <p:spPr bwMode="auto">
          <a:xfrm>
            <a:off x="457200" y="2057400"/>
            <a:ext cx="8153400" cy="4042346"/>
          </a:xfrm>
          <a:prstGeom prst="rect">
            <a:avLst/>
          </a:prstGeom>
          <a:noFill/>
        </p:spPr>
      </p:pic>
      <p:sp>
        <p:nvSpPr>
          <p:cNvPr id="4" name="TextBox 3"/>
          <p:cNvSpPr txBox="1"/>
          <p:nvPr/>
        </p:nvSpPr>
        <p:spPr>
          <a:xfrm>
            <a:off x="6781800" y="5486400"/>
            <a:ext cx="1786066" cy="307777"/>
          </a:xfrm>
          <a:prstGeom prst="rect">
            <a:avLst/>
          </a:prstGeom>
          <a:noFill/>
        </p:spPr>
        <p:txBody>
          <a:bodyPr wrap="none" rtlCol="0">
            <a:spAutoFit/>
          </a:bodyPr>
          <a:lstStyle/>
          <a:p>
            <a:r>
              <a:rPr lang="en-US" sz="1400" dirty="0" smtClean="0"/>
              <a:t>* p &lt; 0.05, ** p &lt; 0.01</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2133600" y="2152471"/>
            <a:ext cx="5181600" cy="221599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“The adult CNS is known to be capable of significant functional reorganization in order to adapt to a changing environment or to a change in the CNS, for example after trauma”</a:t>
            </a:r>
          </a:p>
          <a:p>
            <a:r>
              <a:rPr lang="en-US" dirty="0" smtClean="0"/>
              <a:t>(</a:t>
            </a:r>
            <a:r>
              <a:rPr lang="en-US" dirty="0" err="1" smtClean="0"/>
              <a:t>Raineteau</a:t>
            </a:r>
            <a:r>
              <a:rPr lang="en-US" dirty="0" smtClean="0"/>
              <a:t>, 2008)</a:t>
            </a:r>
            <a:endParaRPr lang="en-US" dirty="0"/>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Background</a:t>
            </a:r>
            <a:br>
              <a:rPr lang="en-US" dirty="0" smtClean="0">
                <a:solidFill>
                  <a:schemeClr val="bg1">
                    <a:lumMod val="85000"/>
                  </a:schemeClr>
                </a:solidFill>
                <a:latin typeface="Adobe Garamond Pro Bold" pitchFamily="18" charset="0"/>
              </a:rPr>
            </a:br>
            <a:r>
              <a:rPr lang="en-US" sz="3600" dirty="0" smtClean="0">
                <a:solidFill>
                  <a:schemeClr val="bg1">
                    <a:lumMod val="85000"/>
                  </a:schemeClr>
                </a:solidFill>
              </a:rPr>
              <a:t>CNS Plasticity</a:t>
            </a:r>
            <a:endParaRPr lang="en-US" dirty="0">
              <a:solidFill>
                <a:schemeClr val="bg1">
                  <a:lumMod val="85000"/>
                </a:schemeClr>
              </a:solidFill>
              <a:latin typeface="Adobe Garamond Pro Bold" pitchFamily="18" charset="0"/>
            </a:endParaRPr>
          </a:p>
        </p:txBody>
      </p:sp>
      <p:sp>
        <p:nvSpPr>
          <p:cNvPr id="3" name="Content Placeholder 2"/>
          <p:cNvSpPr>
            <a:spLocks noGrp="1"/>
          </p:cNvSpPr>
          <p:nvPr>
            <p:ph idx="1"/>
          </p:nvPr>
        </p:nvSpPr>
        <p:spPr>
          <a:solidFill>
            <a:schemeClr val="bg1"/>
          </a:solidFill>
        </p:spPr>
        <p:txBody>
          <a:bodyPr/>
          <a:lstStyle/>
          <a:p>
            <a:r>
              <a:rPr lang="en-US" dirty="0" smtClean="0"/>
              <a:t>Axonal sprouting</a:t>
            </a:r>
          </a:p>
          <a:p>
            <a:r>
              <a:rPr lang="en-US" dirty="0" smtClean="0"/>
              <a:t>Formation of new spinal circuits</a:t>
            </a:r>
          </a:p>
          <a:p>
            <a:r>
              <a:rPr lang="en-US" dirty="0" smtClean="0"/>
              <a:t>Cortical reorganization</a:t>
            </a:r>
          </a:p>
          <a:p>
            <a:r>
              <a:rPr lang="en-US" dirty="0" smtClean="0"/>
              <a:t>Alterations in cell morphology and biochemistry</a:t>
            </a:r>
          </a:p>
          <a:p>
            <a:pPr lvl="1"/>
            <a:r>
              <a:rPr lang="en-US" dirty="0" smtClean="0"/>
              <a:t>upregulation of neural progenitor cell (NPC) differentiation to promote neurogenesis or </a:t>
            </a:r>
            <a:r>
              <a:rPr lang="en-US" dirty="0" err="1" smtClean="0"/>
              <a:t>oligodendrogenesis</a:t>
            </a:r>
            <a:r>
              <a:rPr lang="en-US" dirty="0" smtClean="0"/>
              <a:t>. </a:t>
            </a:r>
          </a:p>
          <a:p>
            <a:endParaRPr lang="en-US" dirty="0"/>
          </a:p>
        </p:txBody>
      </p:sp>
      <p:sp>
        <p:nvSpPr>
          <p:cNvPr id="6" name="TextBox 5"/>
          <p:cNvSpPr txBox="1"/>
          <p:nvPr/>
        </p:nvSpPr>
        <p:spPr>
          <a:xfrm>
            <a:off x="1371600" y="2057400"/>
            <a:ext cx="6629400" cy="3453253"/>
          </a:xfrm>
          <a:prstGeom prst="rect">
            <a:avLst/>
          </a:prstGeom>
          <a:ln w="76200"/>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sz="2800" b="1" dirty="0" smtClean="0"/>
              <a:t>Objective</a:t>
            </a:r>
          </a:p>
          <a:p>
            <a:pPr>
              <a:lnSpc>
                <a:spcPct val="130000"/>
              </a:lnSpc>
            </a:pPr>
            <a:r>
              <a:rPr lang="en-US" sz="2800" dirty="0" smtClean="0"/>
              <a:t>“Identify cortical changes in response to forelimb sensory input after a thoracic SCI”</a:t>
            </a:r>
          </a:p>
          <a:p>
            <a:pPr>
              <a:lnSpc>
                <a:spcPct val="130000"/>
              </a:lnSpc>
            </a:pPr>
            <a:r>
              <a:rPr lang="en-US" sz="2800" dirty="0" smtClean="0"/>
              <a:t>→ Utilize electrophysiology</a:t>
            </a:r>
          </a:p>
          <a:p>
            <a:pPr>
              <a:lnSpc>
                <a:spcPct val="130000"/>
              </a:lnSpc>
            </a:pPr>
            <a:r>
              <a:rPr lang="en-US" sz="2800" dirty="0" smtClean="0"/>
              <a:t>→ Clinically relevant spinal contusion model</a:t>
            </a:r>
          </a:p>
          <a:p>
            <a:pPr>
              <a:lnSpc>
                <a:spcPct val="130000"/>
              </a:lnSpc>
            </a:pPr>
            <a:r>
              <a:rPr lang="en-US" sz="2800" dirty="0" smtClean="0"/>
              <a:t>→ Afferent sensory pathways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20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
                            </p:stCondLst>
                            <p:childTnLst>
                              <p:par>
                                <p:cTn id="32" presetID="10" presetClass="exit" presetSubtype="0" fill="hold" nodeType="afterEffect">
                                  <p:stCondLst>
                                    <p:cond delay="0"/>
                                  </p:stCondLst>
                                  <p:childTnLst>
                                    <p:animEffect transition="out" filter="fade">
                                      <p:cBhvr>
                                        <p:cTn id="33" dur="2000"/>
                                        <p:tgtEl>
                                          <p:spTgt spid="3">
                                            <p:txEl>
                                              <p:pRg st="0" end="0"/>
                                            </p:txEl>
                                          </p:spTgt>
                                        </p:tgtEl>
                                      </p:cBhvr>
                                    </p:animEffect>
                                    <p:set>
                                      <p:cBhvr>
                                        <p:cTn id="34" dur="1" fill="hold">
                                          <p:stCondLst>
                                            <p:cond delay="1999"/>
                                          </p:stCondLst>
                                        </p:cTn>
                                        <p:tgtEl>
                                          <p:spTgt spid="3">
                                            <p:txEl>
                                              <p:pRg st="0" end="0"/>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3">
                                            <p:txEl>
                                              <p:pRg st="1" end="1"/>
                                            </p:txEl>
                                          </p:spTgt>
                                        </p:tgtEl>
                                      </p:cBhvr>
                                    </p:animEffect>
                                    <p:set>
                                      <p:cBhvr>
                                        <p:cTn id="37" dur="1" fill="hold">
                                          <p:stCondLst>
                                            <p:cond delay="1999"/>
                                          </p:stCondLst>
                                        </p:cTn>
                                        <p:tgtEl>
                                          <p:spTgt spid="3">
                                            <p:txEl>
                                              <p:pRg st="1" end="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3">
                                            <p:txEl>
                                              <p:pRg st="2" end="2"/>
                                            </p:txEl>
                                          </p:spTgt>
                                        </p:tgtEl>
                                      </p:cBhvr>
                                    </p:animEffect>
                                    <p:set>
                                      <p:cBhvr>
                                        <p:cTn id="40" dur="1" fill="hold">
                                          <p:stCondLst>
                                            <p:cond delay="1999"/>
                                          </p:stCondLst>
                                        </p:cTn>
                                        <p:tgtEl>
                                          <p:spTgt spid="3">
                                            <p:txEl>
                                              <p:pRg st="2" end="2"/>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3">
                                            <p:txEl>
                                              <p:pRg st="3" end="3"/>
                                            </p:txEl>
                                          </p:spTgt>
                                        </p:tgtEl>
                                      </p:cBhvr>
                                    </p:animEffect>
                                    <p:set>
                                      <p:cBhvr>
                                        <p:cTn id="43" dur="1" fill="hold">
                                          <p:stCondLst>
                                            <p:cond delay="1999"/>
                                          </p:stCondLst>
                                        </p:cTn>
                                        <p:tgtEl>
                                          <p:spTgt spid="3">
                                            <p:txEl>
                                              <p:pRg st="3" end="3"/>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3">
                                            <p:txEl>
                                              <p:pRg st="4" end="4"/>
                                            </p:txEl>
                                          </p:spTgt>
                                        </p:tgtEl>
                                      </p:cBhvr>
                                    </p:animEffect>
                                    <p:set>
                                      <p:cBhvr>
                                        <p:cTn id="46"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advAuto="200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pic>
        <p:nvPicPr>
          <p:cNvPr id="5" name="Picture 2" descr="C:\Users\Faith\Documents\Lab\Publications\EBMC 2011\Figures .tiff\Figure 1b Color Pathways.tif"/>
          <p:cNvPicPr>
            <a:picLocks noChangeAspect="1" noChangeArrowheads="1"/>
          </p:cNvPicPr>
          <p:nvPr/>
        </p:nvPicPr>
        <p:blipFill>
          <a:blip r:embed="rId3" cstate="print"/>
          <a:srcRect/>
          <a:stretch>
            <a:fillRect/>
          </a:stretch>
        </p:blipFill>
        <p:spPr bwMode="auto">
          <a:xfrm>
            <a:off x="7101430" y="1828800"/>
            <a:ext cx="1890170" cy="4114800"/>
          </a:xfrm>
          <a:prstGeom prst="rect">
            <a:avLst/>
          </a:prstGeom>
          <a:noFill/>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Approach</a:t>
            </a:r>
            <a:br>
              <a:rPr lang="en-US" dirty="0" smtClean="0">
                <a:solidFill>
                  <a:schemeClr val="bg1">
                    <a:lumMod val="85000"/>
                  </a:schemeClr>
                </a:solidFill>
                <a:latin typeface="Adobe Garamond Pro Bold" pitchFamily="18" charset="0"/>
              </a:rPr>
            </a:br>
            <a:r>
              <a:rPr lang="en-US" sz="3600" dirty="0" smtClean="0">
                <a:solidFill>
                  <a:schemeClr val="bg1">
                    <a:lumMod val="85000"/>
                  </a:schemeClr>
                </a:solidFill>
              </a:rPr>
              <a:t>Somatosensory Evoked Potentials (SEPs)</a:t>
            </a:r>
            <a:endParaRPr lang="en-US" dirty="0">
              <a:solidFill>
                <a:schemeClr val="bg1">
                  <a:lumMod val="85000"/>
                </a:schemeClr>
              </a:solidFill>
              <a:latin typeface="Adobe Garamond Pro Bold" pitchFamily="18" charset="0"/>
            </a:endParaRPr>
          </a:p>
        </p:txBody>
      </p:sp>
      <p:sp>
        <p:nvSpPr>
          <p:cNvPr id="3" name="Content Placeholder 2"/>
          <p:cNvSpPr>
            <a:spLocks noGrp="1"/>
          </p:cNvSpPr>
          <p:nvPr>
            <p:ph idx="1"/>
          </p:nvPr>
        </p:nvSpPr>
        <p:spPr>
          <a:xfrm>
            <a:off x="304800" y="1600200"/>
            <a:ext cx="8077200" cy="4525963"/>
          </a:xfrm>
        </p:spPr>
        <p:txBody>
          <a:bodyPr>
            <a:normAutofit/>
          </a:bodyPr>
          <a:lstStyle/>
          <a:p>
            <a:r>
              <a:rPr lang="en-US" sz="2800" dirty="0" smtClean="0"/>
              <a:t>Quantitative way to assess the functional integrity of afferent sensory pathways</a:t>
            </a:r>
          </a:p>
          <a:p>
            <a:r>
              <a:rPr lang="en-US" sz="2800" dirty="0" smtClean="0"/>
              <a:t>Used in clinical evaluations and in the operating room</a:t>
            </a:r>
          </a:p>
          <a:p>
            <a:r>
              <a:rPr lang="en-US" sz="2800" dirty="0" smtClean="0"/>
              <a:t>Used to quantify the </a:t>
            </a:r>
            <a:r>
              <a:rPr lang="en-US" sz="2800" b="1" dirty="0" smtClean="0"/>
              <a:t>amount of injury </a:t>
            </a:r>
            <a:r>
              <a:rPr lang="en-US" sz="2800" dirty="0" smtClean="0"/>
              <a:t>or </a:t>
            </a:r>
            <a:br>
              <a:rPr lang="en-US" sz="2800" dirty="0" smtClean="0"/>
            </a:br>
            <a:r>
              <a:rPr lang="en-US" sz="2800" b="1" dirty="0" smtClean="0"/>
              <a:t>spared function </a:t>
            </a:r>
            <a:r>
              <a:rPr lang="en-US" sz="2800" dirty="0" smtClean="0"/>
              <a:t>of pathways after SCI </a:t>
            </a:r>
          </a:p>
          <a:p>
            <a:r>
              <a:rPr lang="en-US" sz="2800" dirty="0" smtClean="0"/>
              <a:t>Monitor plastic changes or compensatory mechanisms in spared pathways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pic>
        <p:nvPicPr>
          <p:cNvPr id="1026" name="Picture 2" descr="C:\Users\Faith\Documents\Lab\Presentations\setup1.jpg"/>
          <p:cNvPicPr>
            <a:picLocks noChangeAspect="1" noChangeArrowheads="1"/>
          </p:cNvPicPr>
          <p:nvPr/>
        </p:nvPicPr>
        <p:blipFill>
          <a:blip r:embed="rId3" cstate="print"/>
          <a:srcRect/>
          <a:stretch>
            <a:fillRect/>
          </a:stretch>
        </p:blipFill>
        <p:spPr bwMode="auto">
          <a:xfrm>
            <a:off x="91440" y="1463040"/>
            <a:ext cx="8869680" cy="5064478"/>
          </a:xfrm>
          <a:prstGeom prst="rect">
            <a:avLst/>
          </a:prstGeom>
          <a:noFill/>
        </p:spPr>
      </p:pic>
      <p:grpSp>
        <p:nvGrpSpPr>
          <p:cNvPr id="23" name="Group 22"/>
          <p:cNvGrpSpPr/>
          <p:nvPr/>
        </p:nvGrpSpPr>
        <p:grpSpPr>
          <a:xfrm>
            <a:off x="91440" y="1463040"/>
            <a:ext cx="8869680" cy="5064478"/>
            <a:chOff x="91440" y="1463040"/>
            <a:chExt cx="8869680" cy="5064478"/>
          </a:xfrm>
        </p:grpSpPr>
        <p:pic>
          <p:nvPicPr>
            <p:cNvPr id="1028" name="Picture 4" descr="C:\Users\Faith\Documents\Lab\Presentations\setup2.jpg"/>
            <p:cNvPicPr>
              <a:picLocks noChangeAspect="1" noChangeArrowheads="1"/>
            </p:cNvPicPr>
            <p:nvPr/>
          </p:nvPicPr>
          <p:blipFill>
            <a:blip r:embed="rId4" cstate="print"/>
            <a:srcRect/>
            <a:stretch>
              <a:fillRect/>
            </a:stretch>
          </p:blipFill>
          <p:spPr bwMode="auto">
            <a:xfrm>
              <a:off x="91440" y="1463040"/>
              <a:ext cx="8869680" cy="5064478"/>
            </a:xfrm>
            <a:prstGeom prst="rect">
              <a:avLst/>
            </a:prstGeom>
            <a:noFill/>
          </p:spPr>
        </p:pic>
        <p:sp>
          <p:nvSpPr>
            <p:cNvPr id="21" name="TextBox 20"/>
            <p:cNvSpPr txBox="1"/>
            <p:nvPr/>
          </p:nvSpPr>
          <p:spPr>
            <a:xfrm>
              <a:off x="3352800" y="3124200"/>
              <a:ext cx="338554" cy="461665"/>
            </a:xfrm>
            <a:prstGeom prst="rect">
              <a:avLst/>
            </a:prstGeom>
            <a:noFill/>
          </p:spPr>
          <p:txBody>
            <a:bodyPr wrap="none" rtlCol="0">
              <a:spAutoFit/>
            </a:bodyPr>
            <a:lstStyle/>
            <a:p>
              <a:r>
                <a:rPr lang="en-US" sz="2400" dirty="0" smtClean="0"/>
                <a:t>*</a:t>
              </a:r>
              <a:endParaRPr lang="en-US" dirty="0"/>
            </a:p>
          </p:txBody>
        </p:sp>
        <p:sp>
          <p:nvSpPr>
            <p:cNvPr id="22" name="TextBox 21"/>
            <p:cNvSpPr txBox="1"/>
            <p:nvPr/>
          </p:nvSpPr>
          <p:spPr>
            <a:xfrm>
              <a:off x="3581400" y="3124200"/>
              <a:ext cx="494046" cy="338554"/>
            </a:xfrm>
            <a:prstGeom prst="rect">
              <a:avLst/>
            </a:prstGeom>
            <a:noFill/>
          </p:spPr>
          <p:txBody>
            <a:bodyPr wrap="none" rtlCol="0">
              <a:spAutoFit/>
            </a:bodyPr>
            <a:lstStyle/>
            <a:p>
              <a:r>
                <a:rPr lang="en-US" sz="1600" dirty="0" smtClean="0"/>
                <a:t>REF</a:t>
              </a:r>
              <a:endParaRPr lang="en-US" sz="1600" dirty="0"/>
            </a:p>
          </p:txBody>
        </p:sp>
      </p:grpSp>
      <p:sp>
        <p:nvSpPr>
          <p:cNvPr id="38" name="Up Arrow 37"/>
          <p:cNvSpPr/>
          <p:nvPr/>
        </p:nvSpPr>
        <p:spPr>
          <a:xfrm>
            <a:off x="2590800" y="2667000"/>
            <a:ext cx="152400" cy="228600"/>
          </a:xfrm>
          <a:prstGeom prst="upArrow">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33CC"/>
                </a:solidFill>
              </a:ln>
              <a:solidFill>
                <a:srgbClr val="FF33CC"/>
              </a:solidFill>
            </a:endParaRPr>
          </a:p>
        </p:txBody>
      </p:sp>
      <p:sp>
        <p:nvSpPr>
          <p:cNvPr id="40" name="Up Arrow 39"/>
          <p:cNvSpPr/>
          <p:nvPr/>
        </p:nvSpPr>
        <p:spPr>
          <a:xfrm>
            <a:off x="3581400" y="2667000"/>
            <a:ext cx="152400" cy="228600"/>
          </a:xfrm>
          <a:prstGeom prst="upArrow">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33CC"/>
                </a:solidFill>
              </a:ln>
              <a:solidFill>
                <a:srgbClr val="FF33CC"/>
              </a:solidFill>
            </a:endParaRPr>
          </a:p>
        </p:txBody>
      </p:sp>
      <p:sp>
        <p:nvSpPr>
          <p:cNvPr id="41" name="Up Arrow 40"/>
          <p:cNvSpPr/>
          <p:nvPr/>
        </p:nvSpPr>
        <p:spPr>
          <a:xfrm>
            <a:off x="2819400" y="2819400"/>
            <a:ext cx="152400" cy="228600"/>
          </a:xfrm>
          <a:prstGeom prst="upArrow">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33CC"/>
                </a:solidFill>
              </a:ln>
              <a:solidFill>
                <a:srgbClr val="FF33CC"/>
              </a:solidFill>
            </a:endParaRPr>
          </a:p>
        </p:txBody>
      </p:sp>
      <p:sp>
        <p:nvSpPr>
          <p:cNvPr id="42" name="Up Arrow 41"/>
          <p:cNvSpPr/>
          <p:nvPr/>
        </p:nvSpPr>
        <p:spPr>
          <a:xfrm>
            <a:off x="3352800" y="2819400"/>
            <a:ext cx="152400" cy="228600"/>
          </a:xfrm>
          <a:prstGeom prst="upArrow">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33CC"/>
                </a:solidFill>
              </a:ln>
              <a:solidFill>
                <a:srgbClr val="FF33CC"/>
              </a:solidFill>
            </a:endParaRPr>
          </a:p>
        </p:txBody>
      </p:sp>
      <p:sp>
        <p:nvSpPr>
          <p:cNvPr id="6" name="TextBox 5"/>
          <p:cNvSpPr txBox="1"/>
          <p:nvPr/>
        </p:nvSpPr>
        <p:spPr>
          <a:xfrm>
            <a:off x="609600" y="2209800"/>
            <a:ext cx="3962400" cy="1569660"/>
          </a:xfrm>
          <a:prstGeom prst="rect">
            <a:avLst/>
          </a:prstGeom>
          <a:solidFill>
            <a:schemeClr val="bg1"/>
          </a:solidFill>
        </p:spPr>
        <p:txBody>
          <a:bodyPr wrap="square" rtlCol="0">
            <a:spAutoFit/>
          </a:bodyPr>
          <a:lstStyle/>
          <a:p>
            <a:r>
              <a:rPr lang="en-US" sz="2400" dirty="0" smtClean="0"/>
              <a:t>Experimental groups</a:t>
            </a:r>
          </a:p>
          <a:p>
            <a:pPr>
              <a:buFont typeface="Wingdings" pitchFamily="2" charset="2"/>
              <a:buChar char="§"/>
            </a:pPr>
            <a:r>
              <a:rPr lang="en-US" sz="2400" dirty="0" smtClean="0"/>
              <a:t>  6.25 mm contusion</a:t>
            </a:r>
          </a:p>
          <a:p>
            <a:pPr>
              <a:buFont typeface="Wingdings" pitchFamily="2" charset="2"/>
              <a:buChar char="§"/>
            </a:pPr>
            <a:r>
              <a:rPr lang="en-US" sz="2400" dirty="0" smtClean="0"/>
              <a:t>  12.5 mm contusion</a:t>
            </a:r>
          </a:p>
          <a:p>
            <a:pPr>
              <a:buFont typeface="Wingdings" pitchFamily="2" charset="2"/>
              <a:buChar char="§"/>
            </a:pPr>
            <a:r>
              <a:rPr lang="en-US" sz="2400" dirty="0" smtClean="0"/>
              <a:t>  Laminectomy control</a:t>
            </a:r>
            <a:endParaRPr lang="en-US" sz="2400" dirty="0"/>
          </a:p>
        </p:txBody>
      </p:sp>
      <p:pic>
        <p:nvPicPr>
          <p:cNvPr id="1042" name="Picture 18"/>
          <p:cNvPicPr>
            <a:picLocks noChangeAspect="1" noChangeArrowheads="1"/>
          </p:cNvPicPr>
          <p:nvPr/>
        </p:nvPicPr>
        <p:blipFill>
          <a:blip r:embed="rId5" cstate="print"/>
          <a:srcRect/>
          <a:stretch>
            <a:fillRect/>
          </a:stretch>
        </p:blipFill>
        <p:spPr bwMode="auto">
          <a:xfrm>
            <a:off x="6096000" y="1676400"/>
            <a:ext cx="2743200" cy="285750"/>
          </a:xfrm>
          <a:prstGeom prst="rect">
            <a:avLst/>
          </a:prstGeom>
          <a:noFill/>
          <a:ln w="9525">
            <a:noFill/>
            <a:miter lim="800000"/>
            <a:headEnd/>
            <a:tailEnd/>
          </a:ln>
        </p:spPr>
      </p:pic>
      <p:pic>
        <p:nvPicPr>
          <p:cNvPr id="1043" name="Picture 19"/>
          <p:cNvPicPr>
            <a:picLocks noChangeAspect="1" noChangeArrowheads="1"/>
          </p:cNvPicPr>
          <p:nvPr/>
        </p:nvPicPr>
        <p:blipFill>
          <a:blip r:embed="rId6" cstate="print"/>
          <a:srcRect/>
          <a:stretch>
            <a:fillRect/>
          </a:stretch>
        </p:blipFill>
        <p:spPr bwMode="auto">
          <a:xfrm>
            <a:off x="6096001" y="2014965"/>
            <a:ext cx="2743200" cy="271035"/>
          </a:xfrm>
          <a:prstGeom prst="rect">
            <a:avLst/>
          </a:prstGeom>
          <a:noFill/>
          <a:ln w="9525">
            <a:noFill/>
            <a:miter lim="800000"/>
            <a:headEnd/>
            <a:tailEnd/>
          </a:ln>
        </p:spPr>
      </p:pic>
      <p:sp>
        <p:nvSpPr>
          <p:cNvPr id="43" name="TextBox 42"/>
          <p:cNvSpPr txBox="1"/>
          <p:nvPr/>
        </p:nvSpPr>
        <p:spPr>
          <a:xfrm>
            <a:off x="533400" y="4343400"/>
            <a:ext cx="3962400" cy="1938992"/>
          </a:xfrm>
          <a:prstGeom prst="rect">
            <a:avLst/>
          </a:prstGeom>
          <a:solidFill>
            <a:schemeClr val="bg1"/>
          </a:solidFill>
        </p:spPr>
        <p:txBody>
          <a:bodyPr wrap="square" rtlCol="0">
            <a:spAutoFit/>
          </a:bodyPr>
          <a:lstStyle/>
          <a:p>
            <a:r>
              <a:rPr lang="en-US" sz="2400" dirty="0" smtClean="0"/>
              <a:t>Implanted head-stage with four screw electrodes placed at the coordinates corresponding the hindlimb and forelimb regions of the S1</a:t>
            </a:r>
            <a:endParaRPr lang="en-US" sz="2400" dirty="0"/>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Methods</a:t>
            </a:r>
            <a:br>
              <a:rPr lang="en-US" dirty="0" smtClean="0">
                <a:solidFill>
                  <a:schemeClr val="bg1">
                    <a:lumMod val="85000"/>
                  </a:schemeClr>
                </a:solidFill>
                <a:latin typeface="Adobe Garamond Pro Bold" pitchFamily="18" charset="0"/>
              </a:rPr>
            </a:br>
            <a:r>
              <a:rPr lang="en-US" sz="3600" dirty="0" smtClean="0">
                <a:solidFill>
                  <a:schemeClr val="bg1">
                    <a:lumMod val="85000"/>
                  </a:schemeClr>
                </a:solidFill>
              </a:rPr>
              <a:t>SSEP monitoring setup</a:t>
            </a:r>
            <a:endParaRPr lang="en-US" dirty="0">
              <a:solidFill>
                <a:schemeClr val="bg1">
                  <a:lumMod val="85000"/>
                </a:schemeClr>
              </a:solidFill>
              <a:latin typeface="Adobe Garamond Pro Bold" pitchFamily="18" charset="0"/>
            </a:endParaRPr>
          </a:p>
        </p:txBody>
      </p:sp>
      <p:sp>
        <p:nvSpPr>
          <p:cNvPr id="5" name="Oval 4"/>
          <p:cNvSpPr/>
          <p:nvPr/>
        </p:nvSpPr>
        <p:spPr>
          <a:xfrm>
            <a:off x="76200" y="1447800"/>
            <a:ext cx="457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536757" y="4034135"/>
            <a:ext cx="1483043" cy="461665"/>
            <a:chOff x="4536757" y="4034135"/>
            <a:chExt cx="1483043" cy="461665"/>
          </a:xfrm>
        </p:grpSpPr>
        <p:sp>
          <p:nvSpPr>
            <p:cNvPr id="16" name="6-Point Star 15"/>
            <p:cNvSpPr/>
            <p:nvPr/>
          </p:nvSpPr>
          <p:spPr>
            <a:xfrm>
              <a:off x="5562600" y="4191000"/>
              <a:ext cx="457200" cy="228600"/>
            </a:xfrm>
            <a:prstGeom prst="star6">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4953000" y="4267200"/>
              <a:ext cx="4572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36757" y="4034135"/>
              <a:ext cx="492443" cy="461665"/>
            </a:xfrm>
            <a:prstGeom prst="rect">
              <a:avLst/>
            </a:prstGeom>
            <a:noFill/>
          </p:spPr>
          <p:txBody>
            <a:bodyPr wrap="none" rtlCol="0">
              <a:spAutoFit/>
            </a:bodyPr>
            <a:lstStyle/>
            <a:p>
              <a:r>
                <a:rPr lang="en-US" sz="2400" b="1" dirty="0" smtClean="0">
                  <a:solidFill>
                    <a:srgbClr val="C00000"/>
                  </a:solidFill>
                </a:rPr>
                <a:t>T8</a:t>
              </a:r>
              <a:endParaRPr lang="en-US" sz="2400" b="1" dirty="0">
                <a:solidFill>
                  <a:srgbClr val="C00000"/>
                </a:solidFill>
              </a:endParaRPr>
            </a:p>
          </p:txBody>
        </p:sp>
      </p:grpSp>
      <p:grpSp>
        <p:nvGrpSpPr>
          <p:cNvPr id="24" name="Group 23"/>
          <p:cNvGrpSpPr/>
          <p:nvPr/>
        </p:nvGrpSpPr>
        <p:grpSpPr>
          <a:xfrm>
            <a:off x="2743200" y="3502223"/>
            <a:ext cx="774571" cy="307777"/>
            <a:chOff x="2743200" y="3502223"/>
            <a:chExt cx="774571" cy="307777"/>
          </a:xfrm>
        </p:grpSpPr>
        <p:sp>
          <p:nvSpPr>
            <p:cNvPr id="25" name="Oval 24"/>
            <p:cNvSpPr/>
            <p:nvPr/>
          </p:nvSpPr>
          <p:spPr>
            <a:xfrm>
              <a:off x="2819400" y="3581400"/>
              <a:ext cx="4572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743200" y="3502223"/>
              <a:ext cx="774571" cy="307777"/>
            </a:xfrm>
            <a:prstGeom prst="rect">
              <a:avLst/>
            </a:prstGeom>
            <a:noFill/>
          </p:spPr>
          <p:txBody>
            <a:bodyPr wrap="square" rtlCol="0">
              <a:spAutoFit/>
            </a:bodyPr>
            <a:lstStyle/>
            <a:p>
              <a:r>
                <a:rPr lang="en-US" sz="1400" b="1" dirty="0" smtClean="0"/>
                <a:t>Lambda</a:t>
              </a:r>
              <a:endParaRPr lang="en-US"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1042"/>
                                        </p:tgtEl>
                                        <p:attrNameLst>
                                          <p:attrName>style.visibility</p:attrName>
                                        </p:attrNameLst>
                                      </p:cBhvr>
                                      <p:to>
                                        <p:strVal val="visible"/>
                                      </p:to>
                                    </p:set>
                                    <p:animEffect transition="in" filter="fade">
                                      <p:cBhvr>
                                        <p:cTn id="33" dur="1000"/>
                                        <p:tgtEl>
                                          <p:spTgt spid="10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childTnLst>
                                </p:cTn>
                              </p:par>
                              <p:par>
                                <p:cTn id="42" presetID="10" presetClass="exit" presetSubtype="0" fill="hold" grpId="2" nodeType="withEffect">
                                  <p:stCondLst>
                                    <p:cond delay="0"/>
                                  </p:stCondLst>
                                  <p:childTnLst>
                                    <p:animEffect transition="out" filter="fade">
                                      <p:cBhvr>
                                        <p:cTn id="43" dur="1000"/>
                                        <p:tgtEl>
                                          <p:spTgt spid="40"/>
                                        </p:tgtEl>
                                      </p:cBhvr>
                                    </p:animEffect>
                                    <p:set>
                                      <p:cBhvr>
                                        <p:cTn id="44" dur="1" fill="hold">
                                          <p:stCondLst>
                                            <p:cond delay="999"/>
                                          </p:stCondLst>
                                        </p:cTn>
                                        <p:tgtEl>
                                          <p:spTgt spid="40"/>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1000"/>
                                        <p:tgtEl>
                                          <p:spTgt spid="38"/>
                                        </p:tgtEl>
                                      </p:cBhvr>
                                    </p:animEffect>
                                    <p:set>
                                      <p:cBhvr>
                                        <p:cTn id="47" dur="1" fill="hold">
                                          <p:stCondLst>
                                            <p:cond delay="999"/>
                                          </p:stCondLst>
                                        </p:cTn>
                                        <p:tgtEl>
                                          <p:spTgt spid="38"/>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43"/>
                                        </p:tgtEl>
                                        <p:attrNameLst>
                                          <p:attrName>style.visibility</p:attrName>
                                        </p:attrNameLst>
                                      </p:cBhvr>
                                      <p:to>
                                        <p:strVal val="visible"/>
                                      </p:to>
                                    </p:set>
                                    <p:animEffect transition="in" filter="fade">
                                      <p:cBhvr>
                                        <p:cTn id="50" dur="1000"/>
                                        <p:tgtEl>
                                          <p:spTgt spid="104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2"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20"/>
                                        </p:tgtEl>
                                      </p:cBhvr>
                                    </p:animEffect>
                                    <p:set>
                                      <p:cBhvr>
                                        <p:cTn id="64"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animBg="1"/>
      <p:bldP spid="38" grpId="2" animBg="1"/>
      <p:bldP spid="40" grpId="1" animBg="1"/>
      <p:bldP spid="40" grpId="2" animBg="1"/>
      <p:bldP spid="41" grpId="0" animBg="1"/>
      <p:bldP spid="42" grpId="0" animBg="1"/>
      <p:bldP spid="6" grpId="1" animBg="1"/>
      <p:bldP spid="43" grpId="1" animBg="1"/>
      <p:bldP spid="4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pic>
        <p:nvPicPr>
          <p:cNvPr id="1026" name="Picture 2" descr="C:\Users\Faith\Documents\Lab\Presentations\setup1.jpg"/>
          <p:cNvPicPr>
            <a:picLocks noChangeAspect="1" noChangeArrowheads="1"/>
          </p:cNvPicPr>
          <p:nvPr/>
        </p:nvPicPr>
        <p:blipFill>
          <a:blip r:embed="rId3" cstate="print"/>
          <a:srcRect/>
          <a:stretch>
            <a:fillRect/>
          </a:stretch>
        </p:blipFill>
        <p:spPr bwMode="auto">
          <a:xfrm>
            <a:off x="91440" y="1463040"/>
            <a:ext cx="8869680" cy="5064478"/>
          </a:xfrm>
          <a:prstGeom prst="rect">
            <a:avLst/>
          </a:prstGeom>
          <a:noFill/>
        </p:spPr>
      </p:pic>
      <p:pic>
        <p:nvPicPr>
          <p:cNvPr id="1028" name="Picture 4" descr="C:\Users\Faith\Documents\Lab\Presentations\setup2.jpg"/>
          <p:cNvPicPr>
            <a:picLocks noChangeAspect="1" noChangeArrowheads="1"/>
          </p:cNvPicPr>
          <p:nvPr/>
        </p:nvPicPr>
        <p:blipFill>
          <a:blip r:embed="rId4" cstate="print"/>
          <a:srcRect/>
          <a:stretch>
            <a:fillRect/>
          </a:stretch>
        </p:blipFill>
        <p:spPr bwMode="auto">
          <a:xfrm>
            <a:off x="91440" y="1463040"/>
            <a:ext cx="8869680" cy="5064478"/>
          </a:xfrm>
          <a:prstGeom prst="rect">
            <a:avLst/>
          </a:prstGeom>
          <a:noFill/>
        </p:spPr>
      </p:pic>
      <p:pic>
        <p:nvPicPr>
          <p:cNvPr id="1030" name="Picture 6" descr="C:\Users\Faith\Documents\Lab\Presentations\setup3.jpg"/>
          <p:cNvPicPr>
            <a:picLocks noChangeAspect="1" noChangeArrowheads="1"/>
          </p:cNvPicPr>
          <p:nvPr/>
        </p:nvPicPr>
        <p:blipFill>
          <a:blip r:embed="rId5" cstate="print"/>
          <a:srcRect l="52234"/>
          <a:stretch>
            <a:fillRect/>
          </a:stretch>
        </p:blipFill>
        <p:spPr bwMode="auto">
          <a:xfrm>
            <a:off x="4724400" y="1463040"/>
            <a:ext cx="4236720" cy="5064478"/>
          </a:xfrm>
          <a:prstGeom prst="rect">
            <a:avLst/>
          </a:prstGeom>
          <a:noFill/>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Methods</a:t>
            </a:r>
            <a:br>
              <a:rPr lang="en-US" dirty="0" smtClean="0">
                <a:solidFill>
                  <a:schemeClr val="bg1">
                    <a:lumMod val="85000"/>
                  </a:schemeClr>
                </a:solidFill>
                <a:latin typeface="Adobe Garamond Pro Bold" pitchFamily="18" charset="0"/>
              </a:rPr>
            </a:br>
            <a:r>
              <a:rPr lang="en-US" sz="3600" dirty="0" smtClean="0">
                <a:solidFill>
                  <a:schemeClr val="bg1">
                    <a:lumMod val="85000"/>
                  </a:schemeClr>
                </a:solidFill>
              </a:rPr>
              <a:t>SSEP monitoring setup</a:t>
            </a:r>
            <a:endParaRPr lang="en-US" dirty="0">
              <a:solidFill>
                <a:schemeClr val="bg1">
                  <a:lumMod val="85000"/>
                </a:schemeClr>
              </a:solidFill>
              <a:latin typeface="Adobe Garamond Pro Bold" pitchFamily="18" charset="0"/>
            </a:endParaRPr>
          </a:p>
        </p:txBody>
      </p:sp>
      <p:sp>
        <p:nvSpPr>
          <p:cNvPr id="5" name="Oval 4"/>
          <p:cNvSpPr/>
          <p:nvPr/>
        </p:nvSpPr>
        <p:spPr>
          <a:xfrm>
            <a:off x="76200" y="1447800"/>
            <a:ext cx="457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C:\Users\Faith\Documents\Lab\Presentations\setup4.jpg"/>
          <p:cNvPicPr>
            <a:picLocks noChangeAspect="1" noChangeArrowheads="1"/>
          </p:cNvPicPr>
          <p:nvPr/>
        </p:nvPicPr>
        <p:blipFill>
          <a:blip r:embed="rId6" cstate="print"/>
          <a:srcRect r="56357"/>
          <a:stretch>
            <a:fillRect/>
          </a:stretch>
        </p:blipFill>
        <p:spPr bwMode="auto">
          <a:xfrm>
            <a:off x="91440" y="1463040"/>
            <a:ext cx="3870960" cy="5064478"/>
          </a:xfrm>
          <a:prstGeom prst="rect">
            <a:avLst/>
          </a:prstGeom>
          <a:noFill/>
        </p:spPr>
      </p:pic>
      <p:sp>
        <p:nvSpPr>
          <p:cNvPr id="19" name="Isosceles Triangle 18"/>
          <p:cNvSpPr/>
          <p:nvPr/>
        </p:nvSpPr>
        <p:spPr>
          <a:xfrm>
            <a:off x="-838200" y="1905000"/>
            <a:ext cx="3048000" cy="990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C:\Users\Faith\Documents\Lab\Presentations\setup5.jpg"/>
          <p:cNvPicPr>
            <a:picLocks noChangeAspect="1" noChangeArrowheads="1"/>
          </p:cNvPicPr>
          <p:nvPr/>
        </p:nvPicPr>
        <p:blipFill>
          <a:blip r:embed="rId7" cstate="print"/>
          <a:srcRect r="72648" b="66736"/>
          <a:stretch>
            <a:fillRect/>
          </a:stretch>
        </p:blipFill>
        <p:spPr bwMode="auto">
          <a:xfrm>
            <a:off x="490728" y="1905000"/>
            <a:ext cx="347472" cy="277978"/>
          </a:xfrm>
          <a:prstGeom prst="rect">
            <a:avLst/>
          </a:prstGeom>
          <a:noFill/>
        </p:spPr>
      </p:pic>
      <p:pic>
        <p:nvPicPr>
          <p:cNvPr id="13" name="Picture 8" descr="C:\Users\Faith\Documents\Lab\Presentations\setup5.jpg"/>
          <p:cNvPicPr>
            <a:picLocks noChangeAspect="1" noChangeArrowheads="1"/>
          </p:cNvPicPr>
          <p:nvPr/>
        </p:nvPicPr>
        <p:blipFill>
          <a:blip r:embed="rId7" cstate="print"/>
          <a:srcRect r="72648" b="66736"/>
          <a:stretch>
            <a:fillRect/>
          </a:stretch>
        </p:blipFill>
        <p:spPr bwMode="auto">
          <a:xfrm>
            <a:off x="795528" y="2057400"/>
            <a:ext cx="347472" cy="277978"/>
          </a:xfrm>
          <a:prstGeom prst="rect">
            <a:avLst/>
          </a:prstGeom>
          <a:noFill/>
        </p:spPr>
      </p:pic>
      <p:pic>
        <p:nvPicPr>
          <p:cNvPr id="14" name="Picture 8" descr="C:\Users\Faith\Documents\Lab\Presentations\setup5.jpg"/>
          <p:cNvPicPr>
            <a:picLocks noChangeAspect="1" noChangeArrowheads="1"/>
          </p:cNvPicPr>
          <p:nvPr/>
        </p:nvPicPr>
        <p:blipFill>
          <a:blip r:embed="rId7" cstate="print"/>
          <a:srcRect r="72648" b="66736"/>
          <a:stretch>
            <a:fillRect/>
          </a:stretch>
        </p:blipFill>
        <p:spPr bwMode="auto">
          <a:xfrm>
            <a:off x="1066800" y="2236622"/>
            <a:ext cx="347472" cy="277978"/>
          </a:xfrm>
          <a:prstGeom prst="rect">
            <a:avLst/>
          </a:prstGeom>
          <a:noFill/>
        </p:spPr>
      </p:pic>
      <p:pic>
        <p:nvPicPr>
          <p:cNvPr id="15" name="Picture 8" descr="C:\Users\Faith\Documents\Lab\Presentations\setup5.jpg"/>
          <p:cNvPicPr>
            <a:picLocks noChangeAspect="1" noChangeArrowheads="1"/>
          </p:cNvPicPr>
          <p:nvPr/>
        </p:nvPicPr>
        <p:blipFill>
          <a:blip r:embed="rId7" cstate="print"/>
          <a:srcRect r="72648" b="66736"/>
          <a:stretch>
            <a:fillRect/>
          </a:stretch>
        </p:blipFill>
        <p:spPr bwMode="auto">
          <a:xfrm>
            <a:off x="1328928" y="2438400"/>
            <a:ext cx="347472" cy="277978"/>
          </a:xfrm>
          <a:prstGeom prst="rect">
            <a:avLst/>
          </a:prstGeom>
          <a:noFill/>
        </p:spPr>
      </p:pic>
      <p:pic>
        <p:nvPicPr>
          <p:cNvPr id="1033" name="Picture 9"/>
          <p:cNvPicPr>
            <a:picLocks noChangeAspect="1" noChangeArrowheads="1"/>
          </p:cNvPicPr>
          <p:nvPr/>
        </p:nvPicPr>
        <p:blipFill>
          <a:blip r:embed="rId8" cstate="print"/>
          <a:srcRect/>
          <a:stretch>
            <a:fillRect/>
          </a:stretch>
        </p:blipFill>
        <p:spPr bwMode="auto">
          <a:xfrm>
            <a:off x="303418" y="2819400"/>
            <a:ext cx="1463040" cy="693961"/>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289560" y="3505200"/>
            <a:ext cx="1463040" cy="1000276"/>
          </a:xfrm>
          <a:prstGeom prst="rect">
            <a:avLst/>
          </a:prstGeom>
          <a:noFill/>
          <a:ln w="9525">
            <a:noFill/>
            <a:miter lim="800000"/>
            <a:headEnd/>
            <a:tailEnd/>
          </a:ln>
        </p:spPr>
      </p:pic>
      <p:pic>
        <p:nvPicPr>
          <p:cNvPr id="1035" name="Picture 11"/>
          <p:cNvPicPr>
            <a:picLocks noChangeAspect="1" noChangeArrowheads="1"/>
          </p:cNvPicPr>
          <p:nvPr/>
        </p:nvPicPr>
        <p:blipFill>
          <a:blip r:embed="rId10" cstate="print"/>
          <a:srcRect/>
          <a:stretch>
            <a:fillRect/>
          </a:stretch>
        </p:blipFill>
        <p:spPr bwMode="auto">
          <a:xfrm>
            <a:off x="289560" y="4495800"/>
            <a:ext cx="1463040" cy="1010107"/>
          </a:xfrm>
          <a:prstGeom prst="rect">
            <a:avLst/>
          </a:prstGeom>
          <a:noFill/>
          <a:ln w="9525">
            <a:noFill/>
            <a:miter lim="800000"/>
            <a:headEnd/>
            <a:tailEnd/>
          </a:ln>
        </p:spPr>
      </p:pic>
      <p:pic>
        <p:nvPicPr>
          <p:cNvPr id="1037" name="Picture 13"/>
          <p:cNvPicPr>
            <a:picLocks noChangeAspect="1" noChangeArrowheads="1"/>
          </p:cNvPicPr>
          <p:nvPr/>
        </p:nvPicPr>
        <p:blipFill>
          <a:blip r:embed="rId11" cstate="print"/>
          <a:srcRect/>
          <a:stretch>
            <a:fillRect/>
          </a:stretch>
        </p:blipFill>
        <p:spPr bwMode="auto">
          <a:xfrm>
            <a:off x="289560" y="5512319"/>
            <a:ext cx="1463040" cy="964681"/>
          </a:xfrm>
          <a:prstGeom prst="rect">
            <a:avLst/>
          </a:prstGeom>
          <a:noFill/>
          <a:ln w="9525">
            <a:noFill/>
            <a:miter lim="800000"/>
            <a:headEnd/>
            <a:tailEnd/>
          </a:ln>
        </p:spPr>
      </p:pic>
      <p:pic>
        <p:nvPicPr>
          <p:cNvPr id="1039" name="Picture 15"/>
          <p:cNvPicPr>
            <a:picLocks noChangeAspect="1" noChangeArrowheads="1"/>
          </p:cNvPicPr>
          <p:nvPr/>
        </p:nvPicPr>
        <p:blipFill>
          <a:blip r:embed="rId12" cstate="print"/>
          <a:srcRect b="58320"/>
          <a:stretch>
            <a:fillRect/>
          </a:stretch>
        </p:blipFill>
        <p:spPr bwMode="auto">
          <a:xfrm>
            <a:off x="7391400" y="3994480"/>
            <a:ext cx="1463040" cy="1034720"/>
          </a:xfrm>
          <a:prstGeom prst="rect">
            <a:avLst/>
          </a:prstGeom>
          <a:noFill/>
          <a:ln w="9525">
            <a:noFill/>
            <a:miter lim="800000"/>
            <a:headEnd/>
            <a:tailEnd/>
          </a:ln>
        </p:spPr>
      </p:pic>
      <p:pic>
        <p:nvPicPr>
          <p:cNvPr id="1040" name="Picture 16"/>
          <p:cNvPicPr>
            <a:picLocks noChangeAspect="1" noChangeArrowheads="1"/>
          </p:cNvPicPr>
          <p:nvPr/>
        </p:nvPicPr>
        <p:blipFill>
          <a:blip r:embed="rId13" cstate="print"/>
          <a:srcRect/>
          <a:stretch>
            <a:fillRect/>
          </a:stretch>
        </p:blipFill>
        <p:spPr bwMode="auto">
          <a:xfrm>
            <a:off x="7391400" y="5715000"/>
            <a:ext cx="1463040" cy="676876"/>
          </a:xfrm>
          <a:prstGeom prst="rect">
            <a:avLst/>
          </a:prstGeom>
          <a:noFill/>
          <a:ln w="9525">
            <a:noFill/>
            <a:miter lim="800000"/>
            <a:headEnd/>
            <a:tailEnd/>
          </a:ln>
        </p:spPr>
      </p:pic>
      <p:pic>
        <p:nvPicPr>
          <p:cNvPr id="1041" name="Picture 17"/>
          <p:cNvPicPr>
            <a:picLocks noChangeAspect="1" noChangeArrowheads="1"/>
          </p:cNvPicPr>
          <p:nvPr/>
        </p:nvPicPr>
        <p:blipFill>
          <a:blip r:embed="rId14" cstate="print"/>
          <a:srcRect/>
          <a:stretch>
            <a:fillRect/>
          </a:stretch>
        </p:blipFill>
        <p:spPr bwMode="auto">
          <a:xfrm>
            <a:off x="7543800" y="4993672"/>
            <a:ext cx="1188720" cy="721328"/>
          </a:xfrm>
          <a:prstGeom prst="rect">
            <a:avLst/>
          </a:prstGeom>
          <a:noFill/>
          <a:ln w="9525">
            <a:noFill/>
            <a:miter lim="800000"/>
            <a:headEnd/>
            <a:tailEnd/>
          </a:ln>
        </p:spPr>
      </p:pic>
      <p:pic>
        <p:nvPicPr>
          <p:cNvPr id="1042" name="Picture 18"/>
          <p:cNvPicPr>
            <a:picLocks noChangeAspect="1" noChangeArrowheads="1"/>
          </p:cNvPicPr>
          <p:nvPr/>
        </p:nvPicPr>
        <p:blipFill>
          <a:blip r:embed="rId15" cstate="print"/>
          <a:srcRect/>
          <a:stretch>
            <a:fillRect/>
          </a:stretch>
        </p:blipFill>
        <p:spPr bwMode="auto">
          <a:xfrm>
            <a:off x="6096000" y="1676400"/>
            <a:ext cx="2743200" cy="285750"/>
          </a:xfrm>
          <a:prstGeom prst="rect">
            <a:avLst/>
          </a:prstGeom>
          <a:noFill/>
          <a:ln w="9525">
            <a:noFill/>
            <a:miter lim="800000"/>
            <a:headEnd/>
            <a:tailEnd/>
          </a:ln>
        </p:spPr>
      </p:pic>
      <p:pic>
        <p:nvPicPr>
          <p:cNvPr id="1043" name="Picture 19"/>
          <p:cNvPicPr>
            <a:picLocks noChangeAspect="1" noChangeArrowheads="1"/>
          </p:cNvPicPr>
          <p:nvPr/>
        </p:nvPicPr>
        <p:blipFill>
          <a:blip r:embed="rId16" cstate="print"/>
          <a:srcRect/>
          <a:stretch>
            <a:fillRect/>
          </a:stretch>
        </p:blipFill>
        <p:spPr bwMode="auto">
          <a:xfrm>
            <a:off x="6096001" y="2014965"/>
            <a:ext cx="2743200" cy="271035"/>
          </a:xfrm>
          <a:prstGeom prst="rect">
            <a:avLst/>
          </a:prstGeom>
          <a:noFill/>
          <a:ln w="9525">
            <a:noFill/>
            <a:miter lim="800000"/>
            <a:headEnd/>
            <a:tailEnd/>
          </a:ln>
        </p:spPr>
      </p:pic>
      <p:sp>
        <p:nvSpPr>
          <p:cNvPr id="22" name="TextBox 21"/>
          <p:cNvSpPr txBox="1"/>
          <p:nvPr/>
        </p:nvSpPr>
        <p:spPr>
          <a:xfrm>
            <a:off x="3315954" y="3124200"/>
            <a:ext cx="338554" cy="461665"/>
          </a:xfrm>
          <a:prstGeom prst="rect">
            <a:avLst/>
          </a:prstGeom>
          <a:noFill/>
        </p:spPr>
        <p:txBody>
          <a:bodyPr wrap="none" rtlCol="0">
            <a:spAutoFit/>
          </a:bodyPr>
          <a:lstStyle/>
          <a:p>
            <a:r>
              <a:rPr lang="en-US" sz="2400" dirty="0" smtClean="0"/>
              <a:t>*</a:t>
            </a:r>
            <a:endParaRPr lang="en-US" dirty="0"/>
          </a:p>
        </p:txBody>
      </p:sp>
      <p:sp>
        <p:nvSpPr>
          <p:cNvPr id="23" name="TextBox 22"/>
          <p:cNvSpPr txBox="1"/>
          <p:nvPr/>
        </p:nvSpPr>
        <p:spPr>
          <a:xfrm>
            <a:off x="3544554" y="3124200"/>
            <a:ext cx="494046" cy="338554"/>
          </a:xfrm>
          <a:prstGeom prst="rect">
            <a:avLst/>
          </a:prstGeom>
          <a:noFill/>
        </p:spPr>
        <p:txBody>
          <a:bodyPr wrap="none" rtlCol="0">
            <a:spAutoFit/>
          </a:bodyPr>
          <a:lstStyle/>
          <a:p>
            <a:r>
              <a:rPr lang="en-US" sz="1600" dirty="0" smtClean="0"/>
              <a:t>REF</a:t>
            </a:r>
            <a:endParaRPr lang="en-US" sz="1600" dirty="0"/>
          </a:p>
        </p:txBody>
      </p:sp>
      <p:grpSp>
        <p:nvGrpSpPr>
          <p:cNvPr id="28" name="Group 27"/>
          <p:cNvGrpSpPr/>
          <p:nvPr/>
        </p:nvGrpSpPr>
        <p:grpSpPr>
          <a:xfrm>
            <a:off x="2743200" y="3502223"/>
            <a:ext cx="774571" cy="307777"/>
            <a:chOff x="2743200" y="3502223"/>
            <a:chExt cx="774571" cy="307777"/>
          </a:xfrm>
        </p:grpSpPr>
        <p:sp>
          <p:nvSpPr>
            <p:cNvPr id="27" name="Oval 26"/>
            <p:cNvSpPr/>
            <p:nvPr/>
          </p:nvSpPr>
          <p:spPr>
            <a:xfrm>
              <a:off x="2819400" y="3581400"/>
              <a:ext cx="4572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43200" y="3502223"/>
              <a:ext cx="774571" cy="307777"/>
            </a:xfrm>
            <a:prstGeom prst="rect">
              <a:avLst/>
            </a:prstGeom>
            <a:noFill/>
          </p:spPr>
          <p:txBody>
            <a:bodyPr wrap="square" rtlCol="0">
              <a:spAutoFit/>
            </a:bodyPr>
            <a:lstStyle/>
            <a:p>
              <a:r>
                <a:rPr lang="en-US" sz="1400" b="1" dirty="0" smtClean="0"/>
                <a:t>Lambda</a:t>
              </a:r>
              <a:endParaRPr lang="en-US"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0"/>
                                        </p:tgtEl>
                                        <p:attrNameLst>
                                          <p:attrName>style.visibility</p:attrName>
                                        </p:attrNameLst>
                                      </p:cBhvr>
                                      <p:to>
                                        <p:strVal val="visible"/>
                                      </p:to>
                                    </p:set>
                                    <p:animEffect transition="in" filter="fade">
                                      <p:cBhvr>
                                        <p:cTn id="7" dur="500"/>
                                        <p:tgtEl>
                                          <p:spTgt spid="1040"/>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041"/>
                                        </p:tgtEl>
                                        <p:attrNameLst>
                                          <p:attrName>style.visibility</p:attrName>
                                        </p:attrNameLst>
                                      </p:cBhvr>
                                      <p:to>
                                        <p:strVal val="visible"/>
                                      </p:to>
                                    </p:set>
                                    <p:animEffect transition="in" filter="fade">
                                      <p:cBhvr>
                                        <p:cTn id="11" dur="500"/>
                                        <p:tgtEl>
                                          <p:spTgt spid="1041"/>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039"/>
                                        </p:tgtEl>
                                        <p:attrNameLst>
                                          <p:attrName>style.visibility</p:attrName>
                                        </p:attrNameLst>
                                      </p:cBhvr>
                                      <p:to>
                                        <p:strVal val="visible"/>
                                      </p:to>
                                    </p:set>
                                    <p:animEffect transition="in" filter="fade">
                                      <p:cBhvr>
                                        <p:cTn id="15" dur="1000"/>
                                        <p:tgtEl>
                                          <p:spTgt spid="1039"/>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wipe(right)">
                                      <p:cBhvr>
                                        <p:cTn id="24" dur="3000"/>
                                        <p:tgtEl>
                                          <p:spTgt spid="1031"/>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wipe(left)">
                                      <p:cBhvr>
                                        <p:cTn id="28" dur="2000"/>
                                        <p:tgtEl>
                                          <p:spTgt spid="1032"/>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200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2000"/>
                                        <p:tgtEl>
                                          <p:spTgt spid="14"/>
                                        </p:tgtEl>
                                      </p:cBhvr>
                                    </p:animEffect>
                                  </p:childTnLst>
                                </p:cTn>
                              </p:par>
                              <p:par>
                                <p:cTn id="35" presetID="22" presetClass="entr" presetSubtype="8"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0"/>
                                        <p:tgtEl>
                                          <p:spTgt spid="15"/>
                                        </p:tgtEl>
                                      </p:cBhvr>
                                    </p:animEffect>
                                  </p:childTnLst>
                                </p:cTn>
                              </p:par>
                            </p:childTnLst>
                          </p:cTn>
                        </p:par>
                        <p:par>
                          <p:cTn id="38" fill="hold">
                            <p:stCondLst>
                              <p:cond delay="5000"/>
                            </p:stCondLst>
                            <p:childTnLst>
                              <p:par>
                                <p:cTn id="39" presetID="22" presetClass="exit" presetSubtype="1" fill="hold" grpId="0" nodeType="afterEffect">
                                  <p:stCondLst>
                                    <p:cond delay="0"/>
                                  </p:stCondLst>
                                  <p:childTnLst>
                                    <p:animEffect transition="out" filter="wipe(up)">
                                      <p:cBhvr>
                                        <p:cTn id="40" dur="1000"/>
                                        <p:tgtEl>
                                          <p:spTgt spid="19"/>
                                        </p:tgtEl>
                                      </p:cBhvr>
                                    </p:animEffect>
                                    <p:set>
                                      <p:cBhvr>
                                        <p:cTn id="41" dur="1" fill="hold">
                                          <p:stCondLst>
                                            <p:cond delay="999"/>
                                          </p:stCondLst>
                                        </p:cTn>
                                        <p:tgtEl>
                                          <p:spTgt spid="19"/>
                                        </p:tgtEl>
                                        <p:attrNameLst>
                                          <p:attrName>style.visibility</p:attrName>
                                        </p:attrNameLst>
                                      </p:cBhvr>
                                      <p:to>
                                        <p:strVal val="hidden"/>
                                      </p:to>
                                    </p:set>
                                  </p:childTnLst>
                                </p:cTn>
                              </p:par>
                            </p:childTnLst>
                          </p:cTn>
                        </p:par>
                        <p:par>
                          <p:cTn id="42" fill="hold">
                            <p:stCondLst>
                              <p:cond delay="6000"/>
                            </p:stCondLst>
                            <p:childTnLst>
                              <p:par>
                                <p:cTn id="43" presetID="10" presetClass="entr" presetSubtype="0" fill="hold" nodeType="afterEffect">
                                  <p:stCondLst>
                                    <p:cond delay="0"/>
                                  </p:stCondLst>
                                  <p:childTnLst>
                                    <p:set>
                                      <p:cBhvr>
                                        <p:cTn id="44" dur="1" fill="hold">
                                          <p:stCondLst>
                                            <p:cond delay="0"/>
                                          </p:stCondLst>
                                        </p:cTn>
                                        <p:tgtEl>
                                          <p:spTgt spid="1033"/>
                                        </p:tgtEl>
                                        <p:attrNameLst>
                                          <p:attrName>style.visibility</p:attrName>
                                        </p:attrNameLst>
                                      </p:cBhvr>
                                      <p:to>
                                        <p:strVal val="visible"/>
                                      </p:to>
                                    </p:set>
                                    <p:animEffect transition="in" filter="fade">
                                      <p:cBhvr>
                                        <p:cTn id="45" dur="1000"/>
                                        <p:tgtEl>
                                          <p:spTgt spid="1033"/>
                                        </p:tgtEl>
                                      </p:cBhvr>
                                    </p:animEffect>
                                  </p:childTnLst>
                                </p:cTn>
                              </p:par>
                            </p:childTnLst>
                          </p:cTn>
                        </p:par>
                        <p:par>
                          <p:cTn id="46" fill="hold">
                            <p:stCondLst>
                              <p:cond delay="7000"/>
                            </p:stCondLst>
                            <p:childTnLst>
                              <p:par>
                                <p:cTn id="47" presetID="10" presetClass="entr" presetSubtype="0" fill="hold" nodeType="afterEffect">
                                  <p:stCondLst>
                                    <p:cond delay="1000"/>
                                  </p:stCondLst>
                                  <p:childTnLst>
                                    <p:set>
                                      <p:cBhvr>
                                        <p:cTn id="48" dur="1" fill="hold">
                                          <p:stCondLst>
                                            <p:cond delay="0"/>
                                          </p:stCondLst>
                                        </p:cTn>
                                        <p:tgtEl>
                                          <p:spTgt spid="1034"/>
                                        </p:tgtEl>
                                        <p:attrNameLst>
                                          <p:attrName>style.visibility</p:attrName>
                                        </p:attrNameLst>
                                      </p:cBhvr>
                                      <p:to>
                                        <p:strVal val="visible"/>
                                      </p:to>
                                    </p:set>
                                    <p:animEffect transition="in" filter="fade">
                                      <p:cBhvr>
                                        <p:cTn id="49" dur="1000"/>
                                        <p:tgtEl>
                                          <p:spTgt spid="1034"/>
                                        </p:tgtEl>
                                      </p:cBhvr>
                                    </p:animEffect>
                                  </p:childTnLst>
                                </p:cTn>
                              </p:par>
                            </p:childTnLst>
                          </p:cTn>
                        </p:par>
                        <p:par>
                          <p:cTn id="50" fill="hold">
                            <p:stCondLst>
                              <p:cond delay="9000"/>
                            </p:stCondLst>
                            <p:childTnLst>
                              <p:par>
                                <p:cTn id="51" presetID="10" presetClass="entr" presetSubtype="0" fill="hold" nodeType="afterEffect">
                                  <p:stCondLst>
                                    <p:cond delay="1000"/>
                                  </p:stCondLst>
                                  <p:childTnLst>
                                    <p:set>
                                      <p:cBhvr>
                                        <p:cTn id="52" dur="1" fill="hold">
                                          <p:stCondLst>
                                            <p:cond delay="0"/>
                                          </p:stCondLst>
                                        </p:cTn>
                                        <p:tgtEl>
                                          <p:spTgt spid="1035"/>
                                        </p:tgtEl>
                                        <p:attrNameLst>
                                          <p:attrName>style.visibility</p:attrName>
                                        </p:attrNameLst>
                                      </p:cBhvr>
                                      <p:to>
                                        <p:strVal val="visible"/>
                                      </p:to>
                                    </p:set>
                                    <p:animEffect transition="in" filter="fade">
                                      <p:cBhvr>
                                        <p:cTn id="53" dur="1000"/>
                                        <p:tgtEl>
                                          <p:spTgt spid="1035"/>
                                        </p:tgtEl>
                                      </p:cBhvr>
                                    </p:animEffect>
                                  </p:childTnLst>
                                </p:cTn>
                              </p:par>
                            </p:childTnLst>
                          </p:cTn>
                        </p:par>
                        <p:par>
                          <p:cTn id="54" fill="hold">
                            <p:stCondLst>
                              <p:cond delay="11000"/>
                            </p:stCondLst>
                            <p:childTnLst>
                              <p:par>
                                <p:cTn id="55" presetID="10" presetClass="entr" presetSubtype="0" fill="hold" nodeType="afterEffect">
                                  <p:stCondLst>
                                    <p:cond delay="1000"/>
                                  </p:stCondLst>
                                  <p:childTnLst>
                                    <p:set>
                                      <p:cBhvr>
                                        <p:cTn id="56" dur="1" fill="hold">
                                          <p:stCondLst>
                                            <p:cond delay="0"/>
                                          </p:stCondLst>
                                        </p:cTn>
                                        <p:tgtEl>
                                          <p:spTgt spid="1037"/>
                                        </p:tgtEl>
                                        <p:attrNameLst>
                                          <p:attrName>style.visibility</p:attrName>
                                        </p:attrNameLst>
                                      </p:cBhvr>
                                      <p:to>
                                        <p:strVal val="visible"/>
                                      </p:to>
                                    </p:set>
                                    <p:animEffect transition="in" filter="fade">
                                      <p:cBhvr>
                                        <p:cTn id="57" dur="10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pic>
        <p:nvPicPr>
          <p:cNvPr id="2056" name="Picture 8" descr="C:\Users\Faith\Documents\Lab\Publications\Miscellaneous Figures\SEP logo.jpg"/>
          <p:cNvPicPr>
            <a:picLocks noChangeAspect="1" noChangeArrowheads="1"/>
          </p:cNvPicPr>
          <p:nvPr/>
        </p:nvPicPr>
        <p:blipFill>
          <a:blip r:embed="rId3" cstate="print"/>
          <a:srcRect t="5933"/>
          <a:stretch>
            <a:fillRect/>
          </a:stretch>
        </p:blipFill>
        <p:spPr bwMode="auto">
          <a:xfrm>
            <a:off x="2971800" y="1676400"/>
            <a:ext cx="1579760" cy="943512"/>
          </a:xfrm>
          <a:prstGeom prst="rect">
            <a:avLst/>
          </a:prstGeom>
          <a:noFill/>
        </p:spPr>
      </p:pic>
      <p:pic>
        <p:nvPicPr>
          <p:cNvPr id="2051" name="Picture 3" descr="C:\Users\Faith\Documents\Lab\Presentations\rat schematic.tif"/>
          <p:cNvPicPr>
            <a:picLocks noChangeAspect="1" noChangeArrowheads="1"/>
          </p:cNvPicPr>
          <p:nvPr/>
        </p:nvPicPr>
        <p:blipFill>
          <a:blip r:embed="rId4" cstate="print"/>
          <a:srcRect b="1656"/>
          <a:stretch>
            <a:fillRect/>
          </a:stretch>
        </p:blipFill>
        <p:spPr bwMode="auto">
          <a:xfrm>
            <a:off x="4114800" y="2332852"/>
            <a:ext cx="3783012" cy="4525148"/>
          </a:xfrm>
          <a:prstGeom prst="rect">
            <a:avLst/>
          </a:prstGeom>
          <a:noFill/>
        </p:spPr>
      </p:pic>
      <p:pic>
        <p:nvPicPr>
          <p:cNvPr id="5122" name="Picture 2" descr="C:\Users\Faith\Documents\Lab\Presentations\Insets.gif"/>
          <p:cNvPicPr>
            <a:picLocks noChangeAspect="1" noChangeArrowheads="1"/>
          </p:cNvPicPr>
          <p:nvPr/>
        </p:nvPicPr>
        <p:blipFill>
          <a:blip r:embed="rId5" cstate="print"/>
          <a:srcRect/>
          <a:stretch>
            <a:fillRect/>
          </a:stretch>
        </p:blipFill>
        <p:spPr bwMode="auto">
          <a:xfrm>
            <a:off x="381000" y="2283796"/>
            <a:ext cx="5334000" cy="2335056"/>
          </a:xfrm>
          <a:prstGeom prst="rect">
            <a:avLst/>
          </a:prstGeom>
          <a:noFill/>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3100" b="1" dirty="0" smtClean="0">
                <a:solidFill>
                  <a:schemeClr val="bg1">
                    <a:lumMod val="85000"/>
                  </a:schemeClr>
                </a:solidFill>
              </a:rPr>
              <a:t>Hindlimb</a:t>
            </a:r>
            <a:r>
              <a:rPr lang="en-US" sz="3100" dirty="0" smtClean="0">
                <a:solidFill>
                  <a:schemeClr val="bg1">
                    <a:lumMod val="85000"/>
                  </a:schemeClr>
                </a:solidFill>
              </a:rPr>
              <a:t> stimulation scenario</a:t>
            </a:r>
            <a:endParaRPr lang="en-US" dirty="0">
              <a:solidFill>
                <a:schemeClr val="bg1">
                  <a:lumMod val="85000"/>
                </a:schemeClr>
              </a:solidFill>
            </a:endParaRPr>
          </a:p>
        </p:txBody>
      </p:sp>
      <p:cxnSp>
        <p:nvCxnSpPr>
          <p:cNvPr id="18" name="Curved Connector 17"/>
          <p:cNvCxnSpPr/>
          <p:nvPr/>
        </p:nvCxnSpPr>
        <p:spPr>
          <a:xfrm flipV="1">
            <a:off x="6096000" y="5943600"/>
            <a:ext cx="609600" cy="304800"/>
          </a:xfrm>
          <a:prstGeom prst="curvedConnector3">
            <a:avLst>
              <a:gd name="adj1" fmla="val 100769"/>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flipH="1">
            <a:off x="6705600" y="3217904"/>
            <a:ext cx="838200" cy="1676400"/>
          </a:xfrm>
          <a:prstGeom prst="arc">
            <a:avLst>
              <a:gd name="adj1" fmla="val 17959011"/>
              <a:gd name="adj2" fmla="val 886971"/>
            </a:avLst>
          </a:prstGeom>
          <a:noFill/>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Arrow 28"/>
          <p:cNvSpPr/>
          <p:nvPr/>
        </p:nvSpPr>
        <p:spPr>
          <a:xfrm>
            <a:off x="5334000" y="6096000"/>
            <a:ext cx="457200" cy="30480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0" y="3124200"/>
            <a:ext cx="1066800" cy="457200"/>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17"/>
          <p:cNvCxnSpPr/>
          <p:nvPr/>
        </p:nvCxnSpPr>
        <p:spPr>
          <a:xfrm rot="5400000" flipH="1" flipV="1">
            <a:off x="2514600" y="3886200"/>
            <a:ext cx="1447800" cy="685800"/>
          </a:xfrm>
          <a:prstGeom prst="curvedConnector3">
            <a:avLst>
              <a:gd name="adj1" fmla="val 54858"/>
            </a:avLst>
          </a:prstGeom>
          <a:ln w="8890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3088" y="3048000"/>
            <a:ext cx="438912" cy="228600"/>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04288" y="32777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42288" y="301865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371088" y="32777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6200000">
            <a:off x="3332360" y="2667001"/>
            <a:ext cx="4572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71088" y="3276600"/>
            <a:ext cx="438912" cy="228600"/>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23" idx="2"/>
          </p:cNvCxnSpPr>
          <p:nvPr/>
        </p:nvCxnSpPr>
        <p:spPr>
          <a:xfrm rot="5400000">
            <a:off x="5780377" y="5090975"/>
            <a:ext cx="1854049" cy="360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6-Point Star 24"/>
          <p:cNvSpPr/>
          <p:nvPr/>
        </p:nvSpPr>
        <p:spPr>
          <a:xfrm>
            <a:off x="6477000" y="4724400"/>
            <a:ext cx="457200" cy="228600"/>
          </a:xfrm>
          <a:prstGeom prst="star6">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581400" y="6019800"/>
            <a:ext cx="2133600" cy="461665"/>
          </a:xfrm>
          <a:prstGeom prst="rect">
            <a:avLst/>
          </a:prstGeom>
          <a:noFill/>
        </p:spPr>
        <p:txBody>
          <a:bodyPr wrap="square" rtlCol="0">
            <a:spAutoFit/>
          </a:bodyPr>
          <a:lstStyle/>
          <a:p>
            <a:r>
              <a:rPr lang="en-US" sz="2400" b="1" dirty="0" smtClean="0"/>
              <a:t>Stimulation</a:t>
            </a:r>
            <a:endParaRPr lang="en-US" b="1" dirty="0"/>
          </a:p>
        </p:txBody>
      </p:sp>
      <p:sp>
        <p:nvSpPr>
          <p:cNvPr id="20" name="TextBox 19"/>
          <p:cNvSpPr txBox="1"/>
          <p:nvPr/>
        </p:nvSpPr>
        <p:spPr>
          <a:xfrm>
            <a:off x="5029200" y="1524000"/>
            <a:ext cx="4343400" cy="461665"/>
          </a:xfrm>
          <a:prstGeom prst="rect">
            <a:avLst/>
          </a:prstGeom>
          <a:noFill/>
        </p:spPr>
        <p:txBody>
          <a:bodyPr wrap="square" rtlCol="0">
            <a:spAutoFit/>
          </a:bodyPr>
          <a:lstStyle/>
          <a:p>
            <a:r>
              <a:rPr lang="en-US" sz="2400" b="1" dirty="0" smtClean="0">
                <a:solidFill>
                  <a:schemeClr val="accent4">
                    <a:lumMod val="75000"/>
                  </a:schemeClr>
                </a:solidFill>
              </a:rPr>
              <a:t>Activation of sensory pathways</a:t>
            </a:r>
            <a:endParaRPr lang="en-US" b="1" dirty="0">
              <a:solidFill>
                <a:schemeClr val="accent4">
                  <a:lumMod val="75000"/>
                </a:schemeClr>
              </a:solidFill>
            </a:endParaRPr>
          </a:p>
        </p:txBody>
      </p:sp>
      <p:sp>
        <p:nvSpPr>
          <p:cNvPr id="21" name="TextBox 20"/>
          <p:cNvSpPr txBox="1"/>
          <p:nvPr/>
        </p:nvSpPr>
        <p:spPr>
          <a:xfrm>
            <a:off x="5029200" y="1981200"/>
            <a:ext cx="5257800" cy="830997"/>
          </a:xfrm>
          <a:prstGeom prst="rect">
            <a:avLst/>
          </a:prstGeom>
          <a:noFill/>
        </p:spPr>
        <p:txBody>
          <a:bodyPr wrap="square" rtlCol="0">
            <a:spAutoFit/>
          </a:bodyPr>
          <a:lstStyle/>
          <a:p>
            <a:r>
              <a:rPr lang="en-US" sz="2400" b="1" dirty="0" smtClean="0">
                <a:solidFill>
                  <a:schemeClr val="accent4">
                    <a:lumMod val="75000"/>
                  </a:schemeClr>
                </a:solidFill>
              </a:rPr>
              <a:t>Activation of </a:t>
            </a:r>
          </a:p>
          <a:p>
            <a:r>
              <a:rPr lang="en-US" sz="2400" b="1" dirty="0" smtClean="0">
                <a:solidFill>
                  <a:schemeClr val="accent4">
                    <a:lumMod val="75000"/>
                  </a:schemeClr>
                </a:solidFill>
              </a:rPr>
              <a:t>              hindlimb S1 cortex</a:t>
            </a:r>
            <a:endParaRPr lang="en-US" b="1" dirty="0">
              <a:solidFill>
                <a:schemeClr val="accent4">
                  <a:lumMod val="75000"/>
                </a:schemeClr>
              </a:solidFill>
            </a:endParaRPr>
          </a:p>
        </p:txBody>
      </p:sp>
      <p:sp>
        <p:nvSpPr>
          <p:cNvPr id="22" name="TextBox 21"/>
          <p:cNvSpPr txBox="1"/>
          <p:nvPr/>
        </p:nvSpPr>
        <p:spPr>
          <a:xfrm>
            <a:off x="228600" y="1600200"/>
            <a:ext cx="5257800" cy="830997"/>
          </a:xfrm>
          <a:prstGeom prst="rect">
            <a:avLst/>
          </a:prstGeom>
          <a:noFill/>
        </p:spPr>
        <p:txBody>
          <a:bodyPr wrap="square" rtlCol="0">
            <a:spAutoFit/>
          </a:bodyPr>
          <a:lstStyle/>
          <a:p>
            <a:r>
              <a:rPr lang="en-US" sz="2400" b="1" dirty="0" smtClean="0">
                <a:solidFill>
                  <a:schemeClr val="accent4">
                    <a:lumMod val="75000"/>
                  </a:schemeClr>
                </a:solidFill>
              </a:rPr>
              <a:t>Recording from </a:t>
            </a:r>
          </a:p>
          <a:p>
            <a:r>
              <a:rPr lang="en-US" sz="2400" b="1" dirty="0" smtClean="0">
                <a:solidFill>
                  <a:schemeClr val="accent4">
                    <a:lumMod val="75000"/>
                  </a:schemeClr>
                </a:solidFill>
              </a:rPr>
              <a:t>        hindlimb region</a:t>
            </a:r>
            <a:endParaRPr lang="en-US"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000"/>
                                        <p:tgtEl>
                                          <p:spTgt spid="18"/>
                                        </p:tgtEl>
                                      </p:cBhvr>
                                    </p:animEffect>
                                  </p:childTnLst>
                                </p:cTn>
                              </p:par>
                              <p:par>
                                <p:cTn id="15" presetID="10" presetClass="entr" presetSubtype="0" fill="hold" grpId="2"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2000"/>
                                        <p:tgtEl>
                                          <p:spTgt spid="43"/>
                                        </p:tgtEl>
                                      </p:cBhvr>
                                    </p:animEffect>
                                  </p:childTnLst>
                                </p:cTn>
                              </p:par>
                            </p:childTnLst>
                          </p:cTn>
                        </p:par>
                        <p:par>
                          <p:cTn id="22" fill="hold">
                            <p:stCondLst>
                              <p:cond delay="5000"/>
                            </p:stCondLst>
                            <p:childTnLst>
                              <p:par>
                                <p:cTn id="23" presetID="2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1000"/>
                                        <p:tgtEl>
                                          <p:spTgt spid="23"/>
                                        </p:tgtEl>
                                      </p:cBhvr>
                                    </p:animEffect>
                                  </p:childTnLst>
                                </p:cTn>
                              </p:par>
                              <p:par>
                                <p:cTn id="26" presetID="22" presetClass="entr" presetSubtype="4"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2000"/>
                                        <p:tgtEl>
                                          <p:spTgt spid="34"/>
                                        </p:tgtEl>
                                      </p:cBhvr>
                                    </p:animEffect>
                                  </p:childTnLst>
                                </p:cTn>
                              </p:par>
                            </p:childTnLst>
                          </p:cTn>
                        </p:par>
                        <p:par>
                          <p:cTn id="29" fill="hold">
                            <p:stCondLst>
                              <p:cond delay="7000"/>
                            </p:stCondLst>
                            <p:childTnLst>
                              <p:par>
                                <p:cTn id="30" presetID="1"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7000"/>
                            </p:stCondLst>
                            <p:childTnLst>
                              <p:par>
                                <p:cTn id="33" presetID="55" presetClass="entr" presetSubtype="0" fill="hold" grpId="0" nodeType="afterEffect">
                                  <p:stCondLst>
                                    <p:cond delay="20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par>
                                <p:cTn id="41" presetID="10" presetClass="exit" presetSubtype="0" fill="hold" grpId="3" nodeType="withEffect">
                                  <p:stCondLst>
                                    <p:cond delay="0"/>
                                  </p:stCondLst>
                                  <p:childTnLst>
                                    <p:animEffect transition="out" filter="fade">
                                      <p:cBhvr>
                                        <p:cTn id="42" dur="1000"/>
                                        <p:tgtEl>
                                          <p:spTgt spid="20"/>
                                        </p:tgtEl>
                                      </p:cBhvr>
                                    </p:animEffect>
                                    <p:set>
                                      <p:cBhvr>
                                        <p:cTn id="43" dur="1" fill="hold">
                                          <p:stCondLst>
                                            <p:cond delay="9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wipe(left)">
                                      <p:cBhvr>
                                        <p:cTn id="55"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12" grpId="0" animBg="1"/>
      <p:bldP spid="39" grpId="0" animBg="1"/>
      <p:bldP spid="13" grpId="0" animBg="1"/>
      <p:bldP spid="19" grpId="0"/>
      <p:bldP spid="20" grpId="2"/>
      <p:bldP spid="20" grpId="3"/>
      <p:bldP spid="21" grpId="0"/>
      <p:bldP spid="22"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pic>
        <p:nvPicPr>
          <p:cNvPr id="1028" name="Picture 4" descr="C:\Users\Faith\Documents\Lab\Presentations\seps2.jpg"/>
          <p:cNvPicPr>
            <a:picLocks noChangeAspect="1" noChangeArrowheads="1"/>
          </p:cNvPicPr>
          <p:nvPr/>
        </p:nvPicPr>
        <p:blipFill>
          <a:blip r:embed="rId3" cstate="print"/>
          <a:srcRect/>
          <a:stretch>
            <a:fillRect/>
          </a:stretch>
        </p:blipFill>
        <p:spPr bwMode="auto">
          <a:xfrm>
            <a:off x="266700" y="1752600"/>
            <a:ext cx="5600700" cy="4716983"/>
          </a:xfrm>
          <a:prstGeom prst="rect">
            <a:avLst/>
          </a:prstGeom>
          <a:noFill/>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3100" dirty="0" smtClean="0">
                <a:solidFill>
                  <a:schemeClr val="bg1">
                    <a:lumMod val="85000"/>
                  </a:schemeClr>
                </a:solidFill>
              </a:rPr>
              <a:t>Reduced SSEP amplitude for hindlimb stimulation</a:t>
            </a:r>
            <a:endParaRPr lang="en-US" dirty="0">
              <a:solidFill>
                <a:schemeClr val="bg1">
                  <a:lumMod val="85000"/>
                </a:schemeClr>
              </a:solidFill>
              <a:latin typeface="Adobe Garamond Pro Bold" pitchFamily="18" charset="0"/>
            </a:endParaRPr>
          </a:p>
        </p:txBody>
      </p:sp>
      <p:grpSp>
        <p:nvGrpSpPr>
          <p:cNvPr id="25" name="Group 24"/>
          <p:cNvGrpSpPr/>
          <p:nvPr/>
        </p:nvGrpSpPr>
        <p:grpSpPr>
          <a:xfrm>
            <a:off x="2362200" y="3581400"/>
            <a:ext cx="6781800" cy="784086"/>
            <a:chOff x="2362200" y="3581400"/>
            <a:chExt cx="6781800" cy="784086"/>
          </a:xfrm>
        </p:grpSpPr>
        <p:cxnSp>
          <p:nvCxnSpPr>
            <p:cNvPr id="11" name="Straight Arrow Connector 10"/>
            <p:cNvCxnSpPr/>
            <p:nvPr/>
          </p:nvCxnSpPr>
          <p:spPr>
            <a:xfrm rot="5400000">
              <a:off x="4190206" y="3733006"/>
              <a:ext cx="3048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210594" y="3733006"/>
              <a:ext cx="3048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67400" y="3657600"/>
              <a:ext cx="3276600" cy="707886"/>
            </a:xfrm>
            <a:prstGeom prst="rect">
              <a:avLst/>
            </a:prstGeom>
            <a:noFill/>
          </p:spPr>
          <p:txBody>
            <a:bodyPr wrap="square" rtlCol="0">
              <a:spAutoFit/>
            </a:bodyPr>
            <a:lstStyle/>
            <a:p>
              <a:r>
                <a:rPr lang="en-US" sz="2000" b="1" dirty="0" smtClean="0"/>
                <a:t>Nearly abolished at day 4 following injury</a:t>
              </a:r>
              <a:endParaRPr lang="en-US" sz="2000" b="1" dirty="0"/>
            </a:p>
          </p:txBody>
        </p:sp>
      </p:grpSp>
      <p:sp>
        <p:nvSpPr>
          <p:cNvPr id="23" name="TextBox 22"/>
          <p:cNvSpPr txBox="1"/>
          <p:nvPr/>
        </p:nvSpPr>
        <p:spPr>
          <a:xfrm>
            <a:off x="5867400" y="2438400"/>
            <a:ext cx="3276600" cy="707886"/>
          </a:xfrm>
          <a:prstGeom prst="rect">
            <a:avLst/>
          </a:prstGeom>
          <a:noFill/>
        </p:spPr>
        <p:txBody>
          <a:bodyPr wrap="square" rtlCol="0">
            <a:spAutoFit/>
          </a:bodyPr>
          <a:lstStyle/>
          <a:p>
            <a:r>
              <a:rPr lang="en-US" sz="2000" b="1" dirty="0" smtClean="0"/>
              <a:t>Baseline SSEPs taken prior to injury</a:t>
            </a:r>
            <a:endParaRPr lang="en-US" sz="2000" b="1" dirty="0"/>
          </a:p>
        </p:txBody>
      </p:sp>
      <p:grpSp>
        <p:nvGrpSpPr>
          <p:cNvPr id="26" name="Group 25"/>
          <p:cNvGrpSpPr/>
          <p:nvPr/>
        </p:nvGrpSpPr>
        <p:grpSpPr>
          <a:xfrm>
            <a:off x="2057400" y="4800600"/>
            <a:ext cx="7086600" cy="936486"/>
            <a:chOff x="2057400" y="4800600"/>
            <a:chExt cx="7086600" cy="936486"/>
          </a:xfrm>
        </p:grpSpPr>
        <p:cxnSp>
          <p:nvCxnSpPr>
            <p:cNvPr id="8" name="Straight Arrow Connector 7"/>
            <p:cNvCxnSpPr/>
            <p:nvPr/>
          </p:nvCxnSpPr>
          <p:spPr>
            <a:xfrm rot="5400000">
              <a:off x="3886994" y="5409406"/>
              <a:ext cx="304800" cy="1588"/>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905794" y="4952206"/>
              <a:ext cx="304800" cy="1588"/>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67400" y="5029200"/>
              <a:ext cx="3276600" cy="707886"/>
            </a:xfrm>
            <a:prstGeom prst="rect">
              <a:avLst/>
            </a:prstGeom>
            <a:noFill/>
          </p:spPr>
          <p:txBody>
            <a:bodyPr wrap="square" rtlCol="0">
              <a:spAutoFit/>
            </a:bodyPr>
            <a:lstStyle/>
            <a:p>
              <a:r>
                <a:rPr lang="en-US" sz="2000" b="1" dirty="0" smtClean="0"/>
                <a:t>Partial recovery in the weeks post-injury</a:t>
              </a:r>
              <a:endParaRPr lang="en-US" sz="2000" b="1" dirty="0"/>
            </a:p>
          </p:txBody>
        </p:sp>
      </p:grpSp>
      <p:sp>
        <p:nvSpPr>
          <p:cNvPr id="12" name="TextBox 11"/>
          <p:cNvSpPr txBox="1"/>
          <p:nvPr/>
        </p:nvSpPr>
        <p:spPr>
          <a:xfrm>
            <a:off x="1295400" y="5943600"/>
            <a:ext cx="6701258" cy="400110"/>
          </a:xfrm>
          <a:prstGeom prst="rect">
            <a:avLst/>
          </a:prstGeom>
          <a:solidFill>
            <a:schemeClr val="bg1"/>
          </a:solidFill>
        </p:spPr>
        <p:txBody>
          <a:bodyPr wrap="none" rtlCol="0">
            <a:spAutoFit/>
          </a:bodyPr>
          <a:lstStyle/>
          <a:p>
            <a:r>
              <a:rPr lang="en-US" sz="2000" b="1" u="sng" dirty="0" smtClean="0">
                <a:solidFill>
                  <a:srgbClr val="008000"/>
                </a:solidFill>
              </a:rPr>
              <a:t>Key point:</a:t>
            </a:r>
            <a:r>
              <a:rPr lang="en-US" sz="2000" b="1" dirty="0" smtClean="0">
                <a:solidFill>
                  <a:srgbClr val="008000"/>
                </a:solidFill>
              </a:rPr>
              <a:t> </a:t>
            </a:r>
            <a:r>
              <a:rPr lang="en-US" sz="2000" dirty="0" smtClean="0"/>
              <a:t>Amplitudes of </a:t>
            </a:r>
            <a:r>
              <a:rPr lang="en-US" sz="2000" b="1" dirty="0" smtClean="0"/>
              <a:t>hindlimb</a:t>
            </a:r>
            <a:r>
              <a:rPr lang="en-US" sz="2000" dirty="0" smtClean="0"/>
              <a:t> </a:t>
            </a:r>
            <a:r>
              <a:rPr lang="en-US" sz="2000" b="1" dirty="0" smtClean="0"/>
              <a:t>SEPs decrease </a:t>
            </a:r>
            <a:r>
              <a:rPr lang="en-US" sz="2000" dirty="0" smtClean="0"/>
              <a:t>after injury.</a:t>
            </a:r>
            <a:endParaRPr lang="en-US" sz="2000" dirty="0"/>
          </a:p>
        </p:txBody>
      </p:sp>
      <p:grpSp>
        <p:nvGrpSpPr>
          <p:cNvPr id="14" name="Group 13"/>
          <p:cNvGrpSpPr/>
          <p:nvPr/>
        </p:nvGrpSpPr>
        <p:grpSpPr>
          <a:xfrm>
            <a:off x="1295400" y="2362200"/>
            <a:ext cx="6400800" cy="3429000"/>
            <a:chOff x="1371600" y="2286000"/>
            <a:chExt cx="6400800" cy="3429000"/>
          </a:xfrm>
        </p:grpSpPr>
        <p:pic>
          <p:nvPicPr>
            <p:cNvPr id="6146" name="Picture 2" descr="C:\Users\Faith\Documents\Lab\Publications\EBMC 2011\Final Submission\fig3_color.tif"/>
            <p:cNvPicPr>
              <a:picLocks noChangeAspect="1" noChangeArrowheads="1"/>
            </p:cNvPicPr>
            <p:nvPr/>
          </p:nvPicPr>
          <p:blipFill>
            <a:blip r:embed="rId4" cstate="print"/>
            <a:srcRect t="54817"/>
            <a:stretch>
              <a:fillRect/>
            </a:stretch>
          </p:blipFill>
          <p:spPr bwMode="auto">
            <a:xfrm>
              <a:off x="1371600" y="2286000"/>
              <a:ext cx="6400800" cy="3414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5986334" y="5407223"/>
              <a:ext cx="1786066" cy="307777"/>
            </a:xfrm>
            <a:prstGeom prst="rect">
              <a:avLst/>
            </a:prstGeom>
            <a:noFill/>
          </p:spPr>
          <p:txBody>
            <a:bodyPr wrap="none" rtlCol="0">
              <a:spAutoFit/>
            </a:bodyPr>
            <a:lstStyle/>
            <a:p>
              <a:r>
                <a:rPr lang="en-US" sz="1400" dirty="0" smtClean="0"/>
                <a:t>* p &lt; 0.05, ** p &lt; 0.01</a:t>
              </a:r>
              <a:endParaRPr lang="en-US" sz="1400" dirty="0"/>
            </a:p>
          </p:txBody>
        </p:sp>
      </p:grpSp>
      <p:sp>
        <p:nvSpPr>
          <p:cNvPr id="20" name="Right Brace 19"/>
          <p:cNvSpPr/>
          <p:nvPr/>
        </p:nvSpPr>
        <p:spPr>
          <a:xfrm>
            <a:off x="5791200" y="2057400"/>
            <a:ext cx="152400" cy="1371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676400" y="1524000"/>
            <a:ext cx="2882520" cy="369332"/>
          </a:xfrm>
          <a:prstGeom prst="rect">
            <a:avLst/>
          </a:prstGeom>
          <a:noFill/>
        </p:spPr>
        <p:txBody>
          <a:bodyPr wrap="none" rtlCol="0">
            <a:spAutoFit/>
          </a:bodyPr>
          <a:lstStyle/>
          <a:p>
            <a:r>
              <a:rPr lang="en-US" dirty="0" smtClean="0"/>
              <a:t>     RIGHT 	 	        LEFT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xit" presetSubtype="0" fill="hold" nodeType="withEffect">
                                  <p:stCondLst>
                                    <p:cond delay="0"/>
                                  </p:stCondLst>
                                  <p:childTnLst>
                                    <p:animEffect transition="out" filter="fade">
                                      <p:cBhvr>
                                        <p:cTn id="27" dur="500"/>
                                        <p:tgtEl>
                                          <p:spTgt spid="1028"/>
                                        </p:tgtEl>
                                      </p:cBhvr>
                                    </p:animEffect>
                                    <p:set>
                                      <p:cBhvr>
                                        <p:cTn id="28" dur="1" fill="hold">
                                          <p:stCondLst>
                                            <p:cond delay="499"/>
                                          </p:stCondLst>
                                        </p:cTn>
                                        <p:tgtEl>
                                          <p:spTgt spid="102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2" grpId="0"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60B4E"/>
            </a:gs>
            <a:gs pos="21000">
              <a:schemeClr val="bg1"/>
            </a:gs>
          </a:gsLst>
          <a:lin ang="5400000" scaled="0"/>
          <a:tileRect/>
        </a:gradFill>
        <a:effectLst/>
      </p:bgPr>
    </p:bg>
    <p:spTree>
      <p:nvGrpSpPr>
        <p:cNvPr id="1" name=""/>
        <p:cNvGrpSpPr/>
        <p:nvPr/>
      </p:nvGrpSpPr>
      <p:grpSpPr>
        <a:xfrm>
          <a:off x="0" y="0"/>
          <a:ext cx="0" cy="0"/>
          <a:chOff x="0" y="0"/>
          <a:chExt cx="0" cy="0"/>
        </a:xfrm>
      </p:grpSpPr>
      <p:pic>
        <p:nvPicPr>
          <p:cNvPr id="2056" name="Picture 8" descr="C:\Users\Faith\Documents\Lab\Publications\Miscellaneous Figures\SEP logo.jpg"/>
          <p:cNvPicPr>
            <a:picLocks noChangeAspect="1" noChangeArrowheads="1"/>
          </p:cNvPicPr>
          <p:nvPr/>
        </p:nvPicPr>
        <p:blipFill>
          <a:blip r:embed="rId3" cstate="print"/>
          <a:srcRect t="5933"/>
          <a:stretch>
            <a:fillRect/>
          </a:stretch>
        </p:blipFill>
        <p:spPr bwMode="auto">
          <a:xfrm>
            <a:off x="3754240" y="1494888"/>
            <a:ext cx="1579760" cy="943512"/>
          </a:xfrm>
          <a:prstGeom prst="rect">
            <a:avLst/>
          </a:prstGeom>
          <a:noFill/>
        </p:spPr>
      </p:pic>
      <p:pic>
        <p:nvPicPr>
          <p:cNvPr id="2051" name="Picture 3" descr="C:\Users\Faith\Documents\Lab\Presentations\rat schematic.tif"/>
          <p:cNvPicPr>
            <a:picLocks noChangeAspect="1" noChangeArrowheads="1"/>
          </p:cNvPicPr>
          <p:nvPr/>
        </p:nvPicPr>
        <p:blipFill>
          <a:blip r:embed="rId4" cstate="print"/>
          <a:srcRect b="1656"/>
          <a:stretch>
            <a:fillRect/>
          </a:stretch>
        </p:blipFill>
        <p:spPr bwMode="auto">
          <a:xfrm>
            <a:off x="4114800" y="2332852"/>
            <a:ext cx="3783012" cy="4525148"/>
          </a:xfrm>
          <a:prstGeom prst="rect">
            <a:avLst/>
          </a:prstGeom>
          <a:noFill/>
        </p:spPr>
      </p:pic>
      <p:pic>
        <p:nvPicPr>
          <p:cNvPr id="5122" name="Picture 2" descr="C:\Users\Faith\Documents\Lab\Presentations\Insets.gif"/>
          <p:cNvPicPr>
            <a:picLocks noChangeAspect="1" noChangeArrowheads="1"/>
          </p:cNvPicPr>
          <p:nvPr/>
        </p:nvPicPr>
        <p:blipFill>
          <a:blip r:embed="rId5" cstate="print"/>
          <a:srcRect/>
          <a:stretch>
            <a:fillRect/>
          </a:stretch>
        </p:blipFill>
        <p:spPr bwMode="auto">
          <a:xfrm>
            <a:off x="381000" y="2283796"/>
            <a:ext cx="5334000" cy="2335056"/>
          </a:xfrm>
          <a:prstGeom prst="rect">
            <a:avLst/>
          </a:prstGeom>
          <a:noFill/>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lumMod val="85000"/>
                  </a:schemeClr>
                </a:solidFill>
                <a:latin typeface="Adobe Garamond Pro Bold" pitchFamily="18" charset="0"/>
              </a:rPr>
              <a:t>Results</a:t>
            </a:r>
            <a:br>
              <a:rPr lang="en-US" dirty="0" smtClean="0">
                <a:solidFill>
                  <a:schemeClr val="bg1">
                    <a:lumMod val="85000"/>
                  </a:schemeClr>
                </a:solidFill>
                <a:latin typeface="Adobe Garamond Pro Bold" pitchFamily="18" charset="0"/>
              </a:rPr>
            </a:br>
            <a:r>
              <a:rPr lang="en-US" sz="3100" b="1" dirty="0" smtClean="0">
                <a:solidFill>
                  <a:schemeClr val="bg1">
                    <a:lumMod val="85000"/>
                  </a:schemeClr>
                </a:solidFill>
              </a:rPr>
              <a:t>Forelimb</a:t>
            </a:r>
            <a:r>
              <a:rPr lang="en-US" sz="3100" dirty="0" smtClean="0">
                <a:solidFill>
                  <a:schemeClr val="bg1">
                    <a:lumMod val="85000"/>
                  </a:schemeClr>
                </a:solidFill>
              </a:rPr>
              <a:t> stimulation scenario</a:t>
            </a:r>
            <a:endParaRPr lang="en-US" dirty="0">
              <a:solidFill>
                <a:schemeClr val="bg1">
                  <a:lumMod val="85000"/>
                </a:schemeClr>
              </a:solidFill>
              <a:latin typeface="Adobe Garamond Pro Bold" pitchFamily="18" charset="0"/>
            </a:endParaRPr>
          </a:p>
        </p:txBody>
      </p:sp>
      <p:cxnSp>
        <p:nvCxnSpPr>
          <p:cNvPr id="18" name="Curved Connector 17"/>
          <p:cNvCxnSpPr>
            <a:endCxn id="23" idx="2"/>
          </p:cNvCxnSpPr>
          <p:nvPr/>
        </p:nvCxnSpPr>
        <p:spPr>
          <a:xfrm flipV="1">
            <a:off x="6096000" y="4189902"/>
            <a:ext cx="614974" cy="247204"/>
          </a:xfrm>
          <a:prstGeom prst="curvedConnector4">
            <a:avLst>
              <a:gd name="adj1" fmla="val 49563"/>
              <a:gd name="adj2" fmla="val 7526"/>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flipH="1">
            <a:off x="6705600" y="3217904"/>
            <a:ext cx="838200" cy="1676400"/>
          </a:xfrm>
          <a:prstGeom prst="arc">
            <a:avLst>
              <a:gd name="adj1" fmla="val 17756493"/>
              <a:gd name="adj2" fmla="val 1075265"/>
            </a:avLst>
          </a:prstGeom>
          <a:noFill/>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Arrow 28"/>
          <p:cNvSpPr/>
          <p:nvPr/>
        </p:nvSpPr>
        <p:spPr>
          <a:xfrm>
            <a:off x="5334000" y="4284704"/>
            <a:ext cx="457200" cy="30480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33800" y="2911972"/>
            <a:ext cx="1219200" cy="440828"/>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17"/>
          <p:cNvCxnSpPr/>
          <p:nvPr/>
        </p:nvCxnSpPr>
        <p:spPr>
          <a:xfrm rot="5400000" flipH="1" flipV="1">
            <a:off x="2857500" y="3408404"/>
            <a:ext cx="1676400" cy="1295400"/>
          </a:xfrm>
          <a:prstGeom prst="curvedConnector3">
            <a:avLst>
              <a:gd name="adj1" fmla="val 50000"/>
            </a:avLst>
          </a:prstGeom>
          <a:ln w="8890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33088" y="3048000"/>
            <a:ext cx="438912" cy="228600"/>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3088" y="3048000"/>
            <a:ext cx="438912" cy="228600"/>
          </a:xfrm>
          <a:prstGeom prst="ellipse">
            <a:avLst/>
          </a:prstGeom>
          <a:solidFill>
            <a:schemeClr val="tx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04288" y="32777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42288" y="301865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371088" y="3277732"/>
            <a:ext cx="438912" cy="210312"/>
          </a:xfrm>
          <a:prstGeom prst="ellips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6200000">
            <a:off x="4114800" y="2485252"/>
            <a:ext cx="4572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6-Point Star 16"/>
          <p:cNvSpPr/>
          <p:nvPr/>
        </p:nvSpPr>
        <p:spPr>
          <a:xfrm>
            <a:off x="6477000" y="4724400"/>
            <a:ext cx="457200" cy="228600"/>
          </a:xfrm>
          <a:prstGeom prst="star6">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91000" y="4567535"/>
            <a:ext cx="2133600" cy="461665"/>
          </a:xfrm>
          <a:prstGeom prst="rect">
            <a:avLst/>
          </a:prstGeom>
          <a:noFill/>
        </p:spPr>
        <p:txBody>
          <a:bodyPr wrap="square" rtlCol="0">
            <a:spAutoFit/>
          </a:bodyPr>
          <a:lstStyle/>
          <a:p>
            <a:r>
              <a:rPr lang="en-US" sz="2400" b="1" dirty="0" smtClean="0"/>
              <a:t>Stimulation</a:t>
            </a:r>
            <a:endParaRPr lang="en-US" b="1" dirty="0"/>
          </a:p>
        </p:txBody>
      </p:sp>
      <p:sp>
        <p:nvSpPr>
          <p:cNvPr id="20" name="TextBox 19"/>
          <p:cNvSpPr txBox="1"/>
          <p:nvPr/>
        </p:nvSpPr>
        <p:spPr>
          <a:xfrm>
            <a:off x="4953000" y="1524000"/>
            <a:ext cx="4343400" cy="461665"/>
          </a:xfrm>
          <a:prstGeom prst="rect">
            <a:avLst/>
          </a:prstGeom>
          <a:noFill/>
        </p:spPr>
        <p:txBody>
          <a:bodyPr wrap="square" rtlCol="0">
            <a:spAutoFit/>
          </a:bodyPr>
          <a:lstStyle/>
          <a:p>
            <a:r>
              <a:rPr lang="en-US" sz="2400" b="1" dirty="0" smtClean="0">
                <a:solidFill>
                  <a:schemeClr val="accent4">
                    <a:lumMod val="75000"/>
                  </a:schemeClr>
                </a:solidFill>
              </a:rPr>
              <a:t>Activation of sensory pathways</a:t>
            </a:r>
            <a:endParaRPr lang="en-US" b="1" dirty="0">
              <a:solidFill>
                <a:schemeClr val="accent4">
                  <a:lumMod val="75000"/>
                </a:schemeClr>
              </a:solidFill>
            </a:endParaRPr>
          </a:p>
        </p:txBody>
      </p:sp>
      <p:sp>
        <p:nvSpPr>
          <p:cNvPr id="21" name="TextBox 20"/>
          <p:cNvSpPr txBox="1"/>
          <p:nvPr/>
        </p:nvSpPr>
        <p:spPr>
          <a:xfrm>
            <a:off x="5410200" y="1981200"/>
            <a:ext cx="5257800" cy="830997"/>
          </a:xfrm>
          <a:prstGeom prst="rect">
            <a:avLst/>
          </a:prstGeom>
          <a:noFill/>
        </p:spPr>
        <p:txBody>
          <a:bodyPr wrap="square" rtlCol="0">
            <a:spAutoFit/>
          </a:bodyPr>
          <a:lstStyle/>
          <a:p>
            <a:r>
              <a:rPr lang="en-US" sz="2400" b="1" dirty="0" smtClean="0">
                <a:solidFill>
                  <a:schemeClr val="accent4">
                    <a:lumMod val="75000"/>
                  </a:schemeClr>
                </a:solidFill>
              </a:rPr>
              <a:t>Activation of </a:t>
            </a:r>
          </a:p>
          <a:p>
            <a:r>
              <a:rPr lang="en-US" sz="2400" b="1" dirty="0" smtClean="0">
                <a:solidFill>
                  <a:schemeClr val="accent4">
                    <a:lumMod val="75000"/>
                  </a:schemeClr>
                </a:solidFill>
              </a:rPr>
              <a:t>              forelimb S1 cortex</a:t>
            </a:r>
            <a:endParaRPr lang="en-US" b="1" dirty="0">
              <a:solidFill>
                <a:schemeClr val="accent4">
                  <a:lumMod val="75000"/>
                </a:schemeClr>
              </a:solidFill>
            </a:endParaRPr>
          </a:p>
        </p:txBody>
      </p:sp>
      <p:sp>
        <p:nvSpPr>
          <p:cNvPr id="22" name="TextBox 21"/>
          <p:cNvSpPr txBox="1"/>
          <p:nvPr/>
        </p:nvSpPr>
        <p:spPr>
          <a:xfrm>
            <a:off x="990600" y="1447800"/>
            <a:ext cx="5257800" cy="830997"/>
          </a:xfrm>
          <a:prstGeom prst="rect">
            <a:avLst/>
          </a:prstGeom>
          <a:noFill/>
        </p:spPr>
        <p:txBody>
          <a:bodyPr wrap="square" rtlCol="0">
            <a:spAutoFit/>
          </a:bodyPr>
          <a:lstStyle/>
          <a:p>
            <a:r>
              <a:rPr lang="en-US" sz="2400" b="1" dirty="0" smtClean="0">
                <a:solidFill>
                  <a:schemeClr val="accent4">
                    <a:lumMod val="75000"/>
                  </a:schemeClr>
                </a:solidFill>
              </a:rPr>
              <a:t>Recording from </a:t>
            </a:r>
          </a:p>
          <a:p>
            <a:r>
              <a:rPr lang="en-US" sz="2400" b="1" dirty="0" smtClean="0">
                <a:solidFill>
                  <a:schemeClr val="accent4">
                    <a:lumMod val="75000"/>
                  </a:schemeClr>
                </a:solidFill>
              </a:rPr>
              <a:t>        forelimb region</a:t>
            </a:r>
            <a:endParaRPr lang="en-US"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000"/>
                                        <p:tgtEl>
                                          <p:spTgt spid="18"/>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childTnLst>
                          </p:cTn>
                        </p:par>
                        <p:par>
                          <p:cTn id="18" fill="hold">
                            <p:stCondLst>
                              <p:cond delay="3500"/>
                            </p:stCondLst>
                            <p:childTnLst>
                              <p:par>
                                <p:cTn id="19" presetID="2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2000"/>
                                        <p:tgtEl>
                                          <p:spTgt spid="23"/>
                                        </p:tgtEl>
                                      </p:cBhvr>
                                    </p:animEffect>
                                  </p:childTnLst>
                                </p:cTn>
                              </p:par>
                              <p:par>
                                <p:cTn id="22" presetID="22" presetClass="entr" presetSubtype="4"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2000"/>
                                        <p:tgtEl>
                                          <p:spTgt spid="34"/>
                                        </p:tgtEl>
                                      </p:cBhvr>
                                    </p:animEffect>
                                  </p:childTnLst>
                                </p:cTn>
                              </p:par>
                            </p:childTnLst>
                          </p:cTn>
                        </p:par>
                        <p:par>
                          <p:cTn id="25" fill="hold">
                            <p:stCondLst>
                              <p:cond delay="5500"/>
                            </p:stCondLst>
                            <p:childTnLst>
                              <p:par>
                                <p:cTn id="26" presetID="1" presetClass="entr" presetSubtype="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6000"/>
                            </p:stCondLst>
                            <p:childTnLst>
                              <p:par>
                                <p:cTn id="29" presetID="55" presetClass="entr" presetSubtype="0" fill="hold" grpId="0" nodeType="afterEffect">
                                  <p:stCondLst>
                                    <p:cond delay="30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childTnLst>
                                </p:cTn>
                              </p:par>
                              <p:par>
                                <p:cTn id="37" presetID="10" presetClass="exit" presetSubtype="0" fill="hold" grpId="1" nodeType="withEffect">
                                  <p:stCondLst>
                                    <p:cond delay="0"/>
                                  </p:stCondLst>
                                  <p:childTnLst>
                                    <p:animEffect transition="out" filter="fade">
                                      <p:cBhvr>
                                        <p:cTn id="38" dur="1000"/>
                                        <p:tgtEl>
                                          <p:spTgt spid="20"/>
                                        </p:tgtEl>
                                      </p:cBhvr>
                                    </p:animEffect>
                                    <p:set>
                                      <p:cBhvr>
                                        <p:cTn id="39" dur="1" fill="hold">
                                          <p:stCondLst>
                                            <p:cond delay="999"/>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056"/>
                                        </p:tgtEl>
                                        <p:attrNameLst>
                                          <p:attrName>style.visibility</p:attrName>
                                        </p:attrNameLst>
                                      </p:cBhvr>
                                      <p:to>
                                        <p:strVal val="visible"/>
                                      </p:to>
                                    </p:set>
                                    <p:animEffect transition="in" filter="wipe(left)">
                                      <p:cBhvr>
                                        <p:cTn id="51"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12" grpId="0" animBg="1"/>
      <p:bldP spid="13" grpId="0" animBg="1"/>
      <p:bldP spid="39" grpId="0" animBg="1"/>
      <p:bldP spid="19" grpId="0"/>
      <p:bldP spid="20" grpId="0"/>
      <p:bldP spid="20" grpId="1"/>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2361</TotalTime>
  <Words>2132</Words>
  <Application>Microsoft Office PowerPoint</Application>
  <PresentationFormat>On-screen Show (4:3)</PresentationFormat>
  <Paragraphs>278</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Plasticity Associated Changes in Cortical Somatosensory Evoked Potentials Following Spinal Cord Injury in Rats</vt:lpstr>
      <vt:lpstr>Background Spinal cord injury</vt:lpstr>
      <vt:lpstr>Background CNS Plasticity</vt:lpstr>
      <vt:lpstr>Approach Somatosensory Evoked Potentials (SEPs)</vt:lpstr>
      <vt:lpstr>Methods SSEP monitoring setup</vt:lpstr>
      <vt:lpstr>Methods SSEP monitoring setup</vt:lpstr>
      <vt:lpstr>Results Hindlimb stimulation scenario</vt:lpstr>
      <vt:lpstr>Results Reduced SSEP amplitude for hindlimb stimulation</vt:lpstr>
      <vt:lpstr>Results Forelimb stimulation scenario</vt:lpstr>
      <vt:lpstr>Results Increased SSEP amplitude for forelimb stimulation after injury</vt:lpstr>
      <vt:lpstr>Results Increased SSEP amplitude for forelimb stimulation after injury</vt:lpstr>
      <vt:lpstr>Results Forelimb stimulation while recording from hindlimb cortex</vt:lpstr>
      <vt:lpstr>Results Forelimb stimulation while recording from hindlimb cortex</vt:lpstr>
      <vt:lpstr>Results Signals travel from the contralateral to ipsilateral hemispheres</vt:lpstr>
      <vt:lpstr>Conclusions</vt:lpstr>
      <vt:lpstr>Conclusions</vt:lpstr>
      <vt:lpstr>References</vt:lpstr>
      <vt:lpstr>Acknowledgements</vt:lpstr>
      <vt:lpstr>Results Areas observed</vt:lpstr>
      <vt:lpstr>Supplementary Data</vt:lpstr>
      <vt:lpstr>Supplementary Data</vt:lpstr>
    </vt:vector>
  </TitlesOfParts>
  <Company>Denison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Editor</dc:creator>
  <cp:lastModifiedBy>Editor</cp:lastModifiedBy>
  <cp:revision>228</cp:revision>
  <dcterms:created xsi:type="dcterms:W3CDTF">2011-08-19T17:28:17Z</dcterms:created>
  <dcterms:modified xsi:type="dcterms:W3CDTF">2011-08-30T02:09:59Z</dcterms:modified>
</cp:coreProperties>
</file>